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510" r:id="rId3"/>
    <p:sldId id="511" r:id="rId4"/>
    <p:sldId id="513" r:id="rId5"/>
    <p:sldId id="514" r:id="rId6"/>
    <p:sldId id="515" r:id="rId7"/>
    <p:sldId id="512" r:id="rId8"/>
    <p:sldId id="509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BF37"/>
    <a:srgbClr val="4687CD"/>
    <a:srgbClr val="4C8CBD"/>
    <a:srgbClr val="99BCCF"/>
    <a:srgbClr val="0481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>
            <a:extLst>
              <a:ext uri="{FF2B5EF4-FFF2-40B4-BE49-F238E27FC236}">
                <a16:creationId xmlns:a16="http://schemas.microsoft.com/office/drawing/2014/main" id="{C16E1621-BDEC-4557-B894-82DAC3160C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0291" name="Text Box 3">
            <a:extLst>
              <a:ext uri="{FF2B5EF4-FFF2-40B4-BE49-F238E27FC236}">
                <a16:creationId xmlns:a16="http://schemas.microsoft.com/office/drawing/2014/main" id="{98A37FBE-B518-4B65-BB70-0BC449401F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 w="9360" cap="flat">
            <a:solidFill>
              <a:srgbClr val="000000"/>
            </a:solidFill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440" tIns="45720" rIns="91440" bIns="45720"/>
          <a:lstStyle/>
          <a:p>
            <a:pPr defTabSz="449263" eaLnBrk="1" hangingPunct="1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>
                <a:ea typeface="Microsoft YaHei" panose="020B0503020204020204" pitchFamily="34" charset="-122"/>
              </a:rPr>
              <a:t>  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5.png"/><Relationship Id="rId9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54;p13" title="2025 EMW Banner IT.png">
            <a:extLst>
              <a:ext uri="{FF2B5EF4-FFF2-40B4-BE49-F238E27FC236}">
                <a16:creationId xmlns:a16="http://schemas.microsoft.com/office/drawing/2014/main" id="{AC261D30-468C-413E-8C4E-ED40BABBF49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52123"/>
          <a:stretch/>
        </p:blipFill>
        <p:spPr>
          <a:xfrm>
            <a:off x="0" y="0"/>
            <a:ext cx="437787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A47C1307-54B3-4408-A471-646DC61BE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0" t="2621" r="40742" b="1665"/>
          <a:stretch>
            <a:fillRect/>
          </a:stretch>
        </p:blipFill>
        <p:spPr bwMode="auto">
          <a:xfrm>
            <a:off x="4914732" y="798690"/>
            <a:ext cx="1176338" cy="148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5750" t="2621" r="40742" b="166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17">
            <a:extLst>
              <a:ext uri="{FF2B5EF4-FFF2-40B4-BE49-F238E27FC236}">
                <a16:creationId xmlns:a16="http://schemas.microsoft.com/office/drawing/2014/main" id="{DEA0F0AE-D35F-4EE7-8E72-A21C8D0FC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4" t="7042" r="12167" b="12111"/>
          <a:stretch>
            <a:fillRect/>
          </a:stretch>
        </p:blipFill>
        <p:spPr bwMode="auto">
          <a:xfrm>
            <a:off x="7029533" y="149169"/>
            <a:ext cx="1647825" cy="2187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474" t="7042" r="12167" b="1211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12">
            <a:extLst>
              <a:ext uri="{FF2B5EF4-FFF2-40B4-BE49-F238E27FC236}">
                <a16:creationId xmlns:a16="http://schemas.microsoft.com/office/drawing/2014/main" id="{C83D513A-573D-487F-AA80-BA1C2CB88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49" t="22290" r="22224" b="69847"/>
          <a:stretch>
            <a:fillRect/>
          </a:stretch>
        </p:blipFill>
        <p:spPr bwMode="auto">
          <a:xfrm>
            <a:off x="4778449" y="97411"/>
            <a:ext cx="1885950" cy="353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48149" t="22290" r="22224" b="69847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F0467AD7-DB98-4B82-A59F-CE733F4F47D3}"/>
              </a:ext>
            </a:extLst>
          </p:cNvPr>
          <p:cNvSpPr/>
          <p:nvPr/>
        </p:nvSpPr>
        <p:spPr>
          <a:xfrm>
            <a:off x="4687738" y="2439213"/>
            <a:ext cx="413446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b="1" dirty="0">
                <a:solidFill>
                  <a:srgbClr val="0099CC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anche l’istituto</a:t>
            </a:r>
            <a:r>
              <a:rPr lang="it-IT" altLang="zh-CN" b="1" dirty="0">
                <a:solidFill>
                  <a:srgbClr val="91BF37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…. PINKO PALLO</a:t>
            </a:r>
            <a:r>
              <a:rPr lang="it-IT" altLang="zh-CN" b="1" dirty="0">
                <a:solidFill>
                  <a:srgbClr val="0099CC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 </a:t>
            </a:r>
          </a:p>
          <a:p>
            <a:r>
              <a:rPr lang="it-IT" altLang="zh-CN" b="1" dirty="0">
                <a:solidFill>
                  <a:srgbClr val="0099CC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promuove la </a:t>
            </a:r>
          </a:p>
          <a:p>
            <a:r>
              <a:rPr lang="it-IT" altLang="zh-CN" b="1" dirty="0">
                <a:solidFill>
                  <a:srgbClr val="048192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MOBILITA’ ATTIVA SICURA INCLUSIVA e SOSTENIBILE</a:t>
            </a:r>
            <a:r>
              <a:rPr lang="it-IT" altLang="zh-CN" b="1" dirty="0">
                <a:solidFill>
                  <a:srgbClr val="0099CC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 </a:t>
            </a:r>
          </a:p>
          <a:p>
            <a:r>
              <a:rPr lang="it-IT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a scuola </a:t>
            </a:r>
            <a:endParaRPr lang="it-IT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637F7845-02CE-41EE-8E37-9A0BCC1DB967}"/>
              </a:ext>
            </a:extLst>
          </p:cNvPr>
          <p:cNvSpPr/>
          <p:nvPr/>
        </p:nvSpPr>
        <p:spPr>
          <a:xfrm>
            <a:off x="4687738" y="3307100"/>
            <a:ext cx="12522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it-IT" altLang="zh-CN" b="1" dirty="0">
              <a:solidFill>
                <a:srgbClr val="0099CC"/>
              </a:solidFill>
              <a:latin typeface="Arial Narrow" panose="020B0606020202030204" pitchFamily="34" charset="0"/>
              <a:ea typeface="SimSun" panose="02010600030101010101" pitchFamily="2" charset="-122"/>
            </a:endParaRPr>
          </a:p>
          <a:p>
            <a:r>
              <a:rPr lang="it-IT" altLang="zh-CN" b="1" dirty="0">
                <a:solidFill>
                  <a:srgbClr val="0099CC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e partecipa alla</a:t>
            </a:r>
            <a:endParaRPr lang="it-IT" dirty="0">
              <a:latin typeface="Arial Narrow" panose="020B0606020202030204" pitchFamily="34" charset="0"/>
            </a:endParaRPr>
          </a:p>
        </p:txBody>
      </p:sp>
      <p:pic>
        <p:nvPicPr>
          <p:cNvPr id="10" name="Google Shape;55;p13" title="2025 EMW Banner IT.png">
            <a:extLst>
              <a:ext uri="{FF2B5EF4-FFF2-40B4-BE49-F238E27FC236}">
                <a16:creationId xmlns:a16="http://schemas.microsoft.com/office/drawing/2014/main" id="{5CE5D1A5-255A-4CB9-AB8B-4574D440BB5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47331" t="22944" r="-124" b="39529"/>
          <a:stretch/>
        </p:blipFill>
        <p:spPr>
          <a:xfrm>
            <a:off x="6401789" y="3271998"/>
            <a:ext cx="2275569" cy="81907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9EE3FF2C-BBDC-46BF-88E0-CAE1BB3EF3AF}"/>
              </a:ext>
            </a:extLst>
          </p:cNvPr>
          <p:cNvSpPr/>
          <p:nvPr/>
        </p:nvSpPr>
        <p:spPr>
          <a:xfrm>
            <a:off x="6607695" y="177369"/>
            <a:ext cx="9621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0099CC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a Piacenza</a:t>
            </a:r>
            <a:endParaRPr lang="it-IT" dirty="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E98608E9-1396-4F1B-960A-AEE5B6B5B7E5}"/>
              </a:ext>
            </a:extLst>
          </p:cNvPr>
          <p:cNvSpPr/>
          <p:nvPr/>
        </p:nvSpPr>
        <p:spPr>
          <a:xfrm>
            <a:off x="4687738" y="4601450"/>
            <a:ext cx="40831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iniziativa coordinata da                                                                    CEAS del COMUNE di PIACENZA</a:t>
            </a:r>
          </a:p>
          <a:p>
            <a:endParaRPr lang="it-IT" altLang="zh-CN" sz="800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SimSun" panose="02010600030101010101" pitchFamily="2" charset="-122"/>
            </a:endParaRPr>
          </a:p>
          <a:p>
            <a:r>
              <a:rPr lang="it-IT" altLang="zh-CN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nell’ambito del  PIANO DI ZONA PER LA SALUTE E IL BENESSERE SOCIALE  -  programma 2025 </a:t>
            </a:r>
            <a:endParaRPr lang="it-IT" sz="8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3" name="Picture 1030" descr="F:\17 ale\loghi\logo_infoambiente.png">
            <a:extLst>
              <a:ext uri="{FF2B5EF4-FFF2-40B4-BE49-F238E27FC236}">
                <a16:creationId xmlns:a16="http://schemas.microsoft.com/office/drawing/2014/main" id="{465D18B5-2869-4197-8A2A-B31047704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92"/>
          <a:stretch>
            <a:fillRect/>
          </a:stretch>
        </p:blipFill>
        <p:spPr bwMode="auto">
          <a:xfrm>
            <a:off x="5735602" y="4498773"/>
            <a:ext cx="1529977" cy="412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213E4271-A047-4CCC-A4EA-E84EC8482DAE}"/>
              </a:ext>
            </a:extLst>
          </p:cNvPr>
          <p:cNvSpPr/>
          <p:nvPr/>
        </p:nvSpPr>
        <p:spPr>
          <a:xfrm>
            <a:off x="5862080" y="1105786"/>
            <a:ext cx="262269" cy="1275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6C19B511-1FD0-4984-B684-51EEBFA9F7B7}"/>
              </a:ext>
            </a:extLst>
          </p:cNvPr>
          <p:cNvSpPr/>
          <p:nvPr/>
        </p:nvSpPr>
        <p:spPr>
          <a:xfrm>
            <a:off x="6403400" y="3851598"/>
            <a:ext cx="16770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it-IT" altLang="zh-CN" b="1" dirty="0">
              <a:solidFill>
                <a:srgbClr val="0099CC"/>
              </a:solidFill>
              <a:latin typeface="Arial Narrow" panose="020B0606020202030204" pitchFamily="34" charset="0"/>
              <a:ea typeface="SimSun" panose="02010600030101010101" pitchFamily="2" charset="-122"/>
            </a:endParaRPr>
          </a:p>
          <a:p>
            <a:r>
              <a:rPr lang="it-IT" altLang="zh-CN" dirty="0">
                <a:solidFill>
                  <a:schemeClr val="tx1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16-22 settembre 2026</a:t>
            </a:r>
            <a:endParaRPr lang="it-IT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2767BAF3-E63A-4942-B823-535A19C98E4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84558" t="85294" r="2409" b="4010"/>
          <a:stretch/>
        </p:blipFill>
        <p:spPr>
          <a:xfrm>
            <a:off x="120164" y="4760727"/>
            <a:ext cx="630865" cy="382773"/>
          </a:xfrm>
          <a:prstGeom prst="rect">
            <a:avLst/>
          </a:prstGeom>
        </p:spPr>
      </p:pic>
      <p:pic>
        <p:nvPicPr>
          <p:cNvPr id="20" name="Picture 9">
            <a:extLst>
              <a:ext uri="{FF2B5EF4-FFF2-40B4-BE49-F238E27FC236}">
                <a16:creationId xmlns:a16="http://schemas.microsoft.com/office/drawing/2014/main" id="{5321D58A-1DCA-4597-9E7A-0F742679E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852" y="4503468"/>
            <a:ext cx="703546" cy="640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FD07EB57-08ED-4349-BACC-D66416CDD374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59042" r="4315"/>
          <a:stretch/>
        </p:blipFill>
        <p:spPr>
          <a:xfrm>
            <a:off x="1565881" y="4911267"/>
            <a:ext cx="1399195" cy="187288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17F736CB-5FCA-4F49-A0CD-1804CD45C173}"/>
              </a:ext>
            </a:extLst>
          </p:cNvPr>
          <p:cNvSpPr txBox="1"/>
          <p:nvPr/>
        </p:nvSpPr>
        <p:spPr>
          <a:xfrm>
            <a:off x="1804916" y="4629922"/>
            <a:ext cx="9211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</a:rPr>
              <a:t>TEMA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>
            <a:extLst>
              <a:ext uri="{FF2B5EF4-FFF2-40B4-BE49-F238E27FC236}">
                <a16:creationId xmlns:a16="http://schemas.microsoft.com/office/drawing/2014/main" id="{8453D1E5-0EFE-46C6-A044-DC3E7A01D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49" t="22290" r="22224" b="69847"/>
          <a:stretch>
            <a:fillRect/>
          </a:stretch>
        </p:blipFill>
        <p:spPr bwMode="auto">
          <a:xfrm>
            <a:off x="135565" y="97411"/>
            <a:ext cx="1885950" cy="353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48149" t="22290" r="22224" b="69847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CB7D29C0-1E19-4A1A-B2FD-4C1931B8740B}"/>
              </a:ext>
            </a:extLst>
          </p:cNvPr>
          <p:cNvSpPr/>
          <p:nvPr/>
        </p:nvSpPr>
        <p:spPr>
          <a:xfrm>
            <a:off x="1964811" y="177369"/>
            <a:ext cx="6527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0099CC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a piedi</a:t>
            </a: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1898A536-BCEB-4349-94E4-1BCA6D3551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023" y="97411"/>
            <a:ext cx="1608579" cy="156126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71FE4FC0-A3BA-45E2-8638-E60BFCD849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2756" y="71043"/>
            <a:ext cx="1059995" cy="1587636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CB84D207-0663-41F2-81AA-7CE26FB8A5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121772"/>
            <a:ext cx="1259614" cy="1486178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C39403A4-425B-4E82-8015-5DB7C49D018B}"/>
              </a:ext>
            </a:extLst>
          </p:cNvPr>
          <p:cNvSpPr/>
          <p:nvPr/>
        </p:nvSpPr>
        <p:spPr>
          <a:xfrm>
            <a:off x="4621620" y="1815437"/>
            <a:ext cx="425746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altLang="zh-CN" b="1" dirty="0">
                <a:solidFill>
                  <a:srgbClr val="91BF37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data/periodo</a:t>
            </a:r>
          </a:p>
          <a:p>
            <a:pPr algn="r"/>
            <a:r>
              <a:rPr lang="it-IT" altLang="zh-CN" b="1" dirty="0">
                <a:solidFill>
                  <a:srgbClr val="048192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numero di classi e/o partecipanti</a:t>
            </a:r>
          </a:p>
          <a:p>
            <a:pPr algn="r"/>
            <a:r>
              <a:rPr lang="it-IT" altLang="zh-CN" b="1" dirty="0">
                <a:solidFill>
                  <a:srgbClr val="0099CC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TITOLO</a:t>
            </a:r>
          </a:p>
          <a:p>
            <a:pPr algn="r"/>
            <a:r>
              <a:rPr lang="it-IT" altLang="zh-CN" b="1" dirty="0">
                <a:solidFill>
                  <a:schemeClr val="tx1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descrizione dell’iniziativa/progetto</a:t>
            </a:r>
          </a:p>
          <a:p>
            <a:pPr algn="r"/>
            <a:r>
              <a:rPr lang="it-IT" altLang="zh-CN" b="1" dirty="0">
                <a:solidFill>
                  <a:schemeClr val="tx1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</a:t>
            </a:r>
          </a:p>
          <a:p>
            <a:pPr algn="r"/>
            <a:endParaRPr lang="it-IT" altLang="zh-CN" b="1" dirty="0">
              <a:solidFill>
                <a:schemeClr val="tx1"/>
              </a:solidFill>
              <a:latin typeface="Arial Narrow" panose="020B0606020202030204" pitchFamily="34" charset="0"/>
              <a:ea typeface="SimSun" panose="02010600030101010101" pitchFamily="2" charset="-122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B7272892-69E0-46B7-B023-EA3413CCA4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844" y="485146"/>
            <a:ext cx="3941670" cy="4480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136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>
            <a:extLst>
              <a:ext uri="{FF2B5EF4-FFF2-40B4-BE49-F238E27FC236}">
                <a16:creationId xmlns:a16="http://schemas.microsoft.com/office/drawing/2014/main" id="{8453D1E5-0EFE-46C6-A044-DC3E7A01D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49" t="22290" r="22224" b="69847"/>
          <a:stretch>
            <a:fillRect/>
          </a:stretch>
        </p:blipFill>
        <p:spPr bwMode="auto">
          <a:xfrm>
            <a:off x="135565" y="97411"/>
            <a:ext cx="1885950" cy="353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48149" t="22290" r="22224" b="69847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CB7D29C0-1E19-4A1A-B2FD-4C1931B8740B}"/>
              </a:ext>
            </a:extLst>
          </p:cNvPr>
          <p:cNvSpPr/>
          <p:nvPr/>
        </p:nvSpPr>
        <p:spPr>
          <a:xfrm>
            <a:off x="1964811" y="177369"/>
            <a:ext cx="9989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0099CC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in bicicletta</a:t>
            </a:r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E009945C-4BAE-4D4A-B4B2-7E161397A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9424" y="146507"/>
            <a:ext cx="1566778" cy="139600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60152912-FC24-4FE2-8F19-CDC86FD87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3748" y="177369"/>
            <a:ext cx="1566778" cy="1365144"/>
          </a:xfrm>
          <a:prstGeom prst="rect">
            <a:avLst/>
          </a:prstGeom>
        </p:spPr>
      </p:pic>
      <p:sp>
        <p:nvSpPr>
          <p:cNvPr id="12" name="Rettangolo 11">
            <a:extLst>
              <a:ext uri="{FF2B5EF4-FFF2-40B4-BE49-F238E27FC236}">
                <a16:creationId xmlns:a16="http://schemas.microsoft.com/office/drawing/2014/main" id="{7C05A2F2-5DE4-41FB-B91D-39E7985A41E1}"/>
              </a:ext>
            </a:extLst>
          </p:cNvPr>
          <p:cNvSpPr/>
          <p:nvPr/>
        </p:nvSpPr>
        <p:spPr>
          <a:xfrm>
            <a:off x="4621620" y="1815437"/>
            <a:ext cx="425746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altLang="zh-CN" b="1" dirty="0">
                <a:solidFill>
                  <a:srgbClr val="91BF37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data/periodo</a:t>
            </a:r>
          </a:p>
          <a:p>
            <a:pPr algn="r"/>
            <a:r>
              <a:rPr lang="it-IT" altLang="zh-CN" b="1" dirty="0">
                <a:solidFill>
                  <a:srgbClr val="048192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numero di classi e/o partecipanti</a:t>
            </a:r>
          </a:p>
          <a:p>
            <a:pPr algn="r"/>
            <a:r>
              <a:rPr lang="it-IT" altLang="zh-CN" b="1" dirty="0">
                <a:solidFill>
                  <a:srgbClr val="0099CC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TITOLO</a:t>
            </a:r>
          </a:p>
          <a:p>
            <a:pPr algn="r"/>
            <a:r>
              <a:rPr lang="it-IT" altLang="zh-CN" b="1" dirty="0">
                <a:solidFill>
                  <a:schemeClr val="tx1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descrizione dell’iniziativa/progetto</a:t>
            </a:r>
          </a:p>
          <a:p>
            <a:pPr algn="r"/>
            <a:r>
              <a:rPr lang="it-IT" altLang="zh-CN" b="1" dirty="0">
                <a:solidFill>
                  <a:schemeClr val="tx1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</a:t>
            </a:r>
          </a:p>
          <a:p>
            <a:pPr algn="r"/>
            <a:endParaRPr lang="it-IT" altLang="zh-CN" b="1" dirty="0">
              <a:solidFill>
                <a:schemeClr val="tx1"/>
              </a:solidFill>
              <a:latin typeface="Arial Narrow" panose="020B0606020202030204" pitchFamily="34" charset="0"/>
              <a:ea typeface="SimSun" panose="02010600030101010101" pitchFamily="2" charset="-122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77812D66-3CCA-41CD-B51C-B637DFB6675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" r="2005"/>
          <a:stretch/>
        </p:blipFill>
        <p:spPr>
          <a:xfrm>
            <a:off x="154708" y="451027"/>
            <a:ext cx="4733297" cy="454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399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>
            <a:extLst>
              <a:ext uri="{FF2B5EF4-FFF2-40B4-BE49-F238E27FC236}">
                <a16:creationId xmlns:a16="http://schemas.microsoft.com/office/drawing/2014/main" id="{8453D1E5-0EFE-46C6-A044-DC3E7A01D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49" t="22290" r="22224" b="69847"/>
          <a:stretch>
            <a:fillRect/>
          </a:stretch>
        </p:blipFill>
        <p:spPr bwMode="auto">
          <a:xfrm>
            <a:off x="135565" y="97411"/>
            <a:ext cx="1885950" cy="353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48149" t="22290" r="22224" b="69847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CB7D29C0-1E19-4A1A-B2FD-4C1931B8740B}"/>
              </a:ext>
            </a:extLst>
          </p:cNvPr>
          <p:cNvSpPr/>
          <p:nvPr/>
        </p:nvSpPr>
        <p:spPr>
          <a:xfrm>
            <a:off x="1964811" y="177369"/>
            <a:ext cx="26148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0099CC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con i mezzi del trasporto pubblico</a:t>
            </a:r>
            <a:endParaRPr lang="it-IT" dirty="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7C05A2F2-5DE4-41FB-B91D-39E7985A41E1}"/>
              </a:ext>
            </a:extLst>
          </p:cNvPr>
          <p:cNvSpPr/>
          <p:nvPr/>
        </p:nvSpPr>
        <p:spPr>
          <a:xfrm>
            <a:off x="4621620" y="1815437"/>
            <a:ext cx="425746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altLang="zh-CN" b="1" dirty="0">
                <a:solidFill>
                  <a:srgbClr val="91BF37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data/periodo</a:t>
            </a:r>
          </a:p>
          <a:p>
            <a:pPr algn="r"/>
            <a:r>
              <a:rPr lang="it-IT" altLang="zh-CN" b="1" dirty="0">
                <a:solidFill>
                  <a:srgbClr val="048192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numero di classi e/o partecipanti</a:t>
            </a:r>
          </a:p>
          <a:p>
            <a:pPr algn="r"/>
            <a:r>
              <a:rPr lang="it-IT" altLang="zh-CN" b="1" dirty="0">
                <a:solidFill>
                  <a:srgbClr val="0099CC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TITOLO</a:t>
            </a:r>
          </a:p>
          <a:p>
            <a:pPr algn="r"/>
            <a:r>
              <a:rPr lang="it-IT" altLang="zh-CN" b="1" dirty="0">
                <a:solidFill>
                  <a:schemeClr val="tx1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descrizione dell’iniziativa/progetto</a:t>
            </a:r>
          </a:p>
          <a:p>
            <a:pPr algn="r"/>
            <a:r>
              <a:rPr lang="it-IT" altLang="zh-CN" b="1" dirty="0">
                <a:solidFill>
                  <a:schemeClr val="tx1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</a:t>
            </a:r>
          </a:p>
          <a:p>
            <a:pPr algn="r"/>
            <a:endParaRPr lang="it-IT" altLang="zh-CN" b="1" dirty="0">
              <a:solidFill>
                <a:schemeClr val="tx1"/>
              </a:solidFill>
              <a:latin typeface="Arial Narrow" panose="020B0606020202030204" pitchFamily="34" charset="0"/>
              <a:ea typeface="SimSun" panose="02010600030101010101" pitchFamily="2" charset="-122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EB91CC9E-15EA-4248-89E9-44E302DA0C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5729" y="231689"/>
            <a:ext cx="3303741" cy="141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969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>
            <a:extLst>
              <a:ext uri="{FF2B5EF4-FFF2-40B4-BE49-F238E27FC236}">
                <a16:creationId xmlns:a16="http://schemas.microsoft.com/office/drawing/2014/main" id="{8453D1E5-0EFE-46C6-A044-DC3E7A01D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49" t="22290" r="22224" b="69847"/>
          <a:stretch>
            <a:fillRect/>
          </a:stretch>
        </p:blipFill>
        <p:spPr bwMode="auto">
          <a:xfrm>
            <a:off x="135565" y="97411"/>
            <a:ext cx="1885950" cy="353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48149" t="22290" r="22224" b="69847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CB7D29C0-1E19-4A1A-B2FD-4C1931B8740B}"/>
              </a:ext>
            </a:extLst>
          </p:cNvPr>
          <p:cNvSpPr/>
          <p:nvPr/>
        </p:nvSpPr>
        <p:spPr>
          <a:xfrm>
            <a:off x="1964811" y="177369"/>
            <a:ext cx="19768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0099CC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con altri mezzi sostenibili</a:t>
            </a:r>
            <a:endParaRPr lang="it-IT" dirty="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7C05A2F2-5DE4-41FB-B91D-39E7985A41E1}"/>
              </a:ext>
            </a:extLst>
          </p:cNvPr>
          <p:cNvSpPr/>
          <p:nvPr/>
        </p:nvSpPr>
        <p:spPr>
          <a:xfrm>
            <a:off x="4621620" y="1815437"/>
            <a:ext cx="425746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altLang="zh-CN" b="1" dirty="0">
                <a:solidFill>
                  <a:srgbClr val="91BF37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data/periodo</a:t>
            </a:r>
          </a:p>
          <a:p>
            <a:pPr algn="r"/>
            <a:r>
              <a:rPr lang="it-IT" altLang="zh-CN" b="1" dirty="0">
                <a:solidFill>
                  <a:srgbClr val="048192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numero di classi e/o partecipanti</a:t>
            </a:r>
          </a:p>
          <a:p>
            <a:pPr algn="r"/>
            <a:r>
              <a:rPr lang="it-IT" altLang="zh-CN" b="1" dirty="0">
                <a:solidFill>
                  <a:srgbClr val="0099CC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TITOLO</a:t>
            </a:r>
          </a:p>
          <a:p>
            <a:pPr algn="r"/>
            <a:r>
              <a:rPr lang="it-IT" altLang="zh-CN" b="1" dirty="0">
                <a:solidFill>
                  <a:schemeClr val="tx1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descrizione dell’iniziativa/progetto</a:t>
            </a:r>
          </a:p>
          <a:p>
            <a:pPr algn="r"/>
            <a:r>
              <a:rPr lang="it-IT" altLang="zh-CN" b="1" dirty="0">
                <a:solidFill>
                  <a:schemeClr val="tx1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</a:t>
            </a:r>
          </a:p>
          <a:p>
            <a:pPr algn="r"/>
            <a:endParaRPr lang="it-IT" altLang="zh-CN" b="1" dirty="0">
              <a:solidFill>
                <a:schemeClr val="tx1"/>
              </a:solidFill>
              <a:latin typeface="Arial Narrow" panose="020B0606020202030204" pitchFamily="34" charset="0"/>
              <a:ea typeface="SimSun" panose="02010600030101010101" pitchFamily="2" charset="-122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7C80725-4030-4AF0-A291-4B78DC4E0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1510" y="257365"/>
            <a:ext cx="1202963" cy="1346631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51A242B0-8445-43A6-B669-25C69C49F6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4039" y="177369"/>
            <a:ext cx="2301558" cy="1426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688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>
            <a:extLst>
              <a:ext uri="{FF2B5EF4-FFF2-40B4-BE49-F238E27FC236}">
                <a16:creationId xmlns:a16="http://schemas.microsoft.com/office/drawing/2014/main" id="{8453D1E5-0EFE-46C6-A044-DC3E7A01D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49" t="22290" r="22224" b="69847"/>
          <a:stretch>
            <a:fillRect/>
          </a:stretch>
        </p:blipFill>
        <p:spPr bwMode="auto">
          <a:xfrm>
            <a:off x="135565" y="97411"/>
            <a:ext cx="1885950" cy="353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48149" t="22290" r="22224" b="69847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CB7D29C0-1E19-4A1A-B2FD-4C1931B8740B}"/>
              </a:ext>
            </a:extLst>
          </p:cNvPr>
          <p:cNvSpPr/>
          <p:nvPr/>
        </p:nvSpPr>
        <p:spPr>
          <a:xfrm>
            <a:off x="1964811" y="177369"/>
            <a:ext cx="8499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0099CC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fa cultura</a:t>
            </a:r>
            <a:endParaRPr lang="it-IT" dirty="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7C05A2F2-5DE4-41FB-B91D-39E7985A41E1}"/>
              </a:ext>
            </a:extLst>
          </p:cNvPr>
          <p:cNvSpPr/>
          <p:nvPr/>
        </p:nvSpPr>
        <p:spPr>
          <a:xfrm>
            <a:off x="4621620" y="1815437"/>
            <a:ext cx="425746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altLang="zh-CN" b="1" dirty="0">
                <a:solidFill>
                  <a:srgbClr val="91BF37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data/periodo</a:t>
            </a:r>
          </a:p>
          <a:p>
            <a:pPr algn="r"/>
            <a:r>
              <a:rPr lang="it-IT" altLang="zh-CN" b="1" dirty="0">
                <a:solidFill>
                  <a:srgbClr val="048192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numero di classi e/o partecipanti</a:t>
            </a:r>
          </a:p>
          <a:p>
            <a:pPr algn="r"/>
            <a:r>
              <a:rPr lang="it-IT" altLang="zh-CN" b="1" dirty="0">
                <a:solidFill>
                  <a:srgbClr val="0099CC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TITOLO</a:t>
            </a:r>
          </a:p>
          <a:p>
            <a:pPr algn="r"/>
            <a:r>
              <a:rPr lang="it-IT" altLang="zh-CN" b="1" dirty="0">
                <a:solidFill>
                  <a:schemeClr val="tx1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descrizione dell’iniziativa/progetto</a:t>
            </a:r>
          </a:p>
          <a:p>
            <a:pPr algn="r"/>
            <a:r>
              <a:rPr lang="it-IT" altLang="zh-CN" b="1" dirty="0">
                <a:solidFill>
                  <a:schemeClr val="tx1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</a:t>
            </a:r>
          </a:p>
          <a:p>
            <a:pPr algn="r"/>
            <a:endParaRPr lang="it-IT" altLang="zh-CN" b="1" dirty="0">
              <a:solidFill>
                <a:schemeClr val="tx1"/>
              </a:solidFill>
              <a:latin typeface="Arial Narrow" panose="020B0606020202030204" pitchFamily="34" charset="0"/>
              <a:ea typeface="SimSun" panose="02010600030101010101" pitchFamily="2" charset="-122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B640A44-7F0D-4996-B0DA-22EEC81F0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9008" y="203659"/>
            <a:ext cx="1520270" cy="1400337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461B6799-DC18-4317-9CD3-B39D6231A8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9278" y="153153"/>
            <a:ext cx="2439038" cy="1450843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69052C6B-73D8-4BEA-A36F-6D0C5C18E6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564" y="530985"/>
            <a:ext cx="4147323" cy="442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47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EC6F164F-4F52-41E2-BBC9-4DB3E8395A53}"/>
              </a:ext>
            </a:extLst>
          </p:cNvPr>
          <p:cNvSpPr/>
          <p:nvPr/>
        </p:nvSpPr>
        <p:spPr>
          <a:xfrm>
            <a:off x="787951" y="1928197"/>
            <a:ext cx="756809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0099CC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DUPLICARE LE PRECEDENTI SLIDES A PIACERE PER DOCUMENTARE TUTTE LE INIZIATIVE </a:t>
            </a:r>
          </a:p>
          <a:p>
            <a:r>
              <a:rPr lang="it-IT" b="1" dirty="0">
                <a:solidFill>
                  <a:srgbClr val="0099CC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svolte nell’anno scolastico 2025-26 o a settembre 2026</a:t>
            </a:r>
          </a:p>
          <a:p>
            <a:endParaRPr lang="it-IT" b="1" dirty="0">
              <a:solidFill>
                <a:srgbClr val="0099CC"/>
              </a:solidFill>
              <a:latin typeface="Arial Narrow" panose="020B0606020202030204" pitchFamily="34" charset="0"/>
              <a:ea typeface="SimSun" panose="02010600030101010101" pitchFamily="2" charset="-122"/>
            </a:endParaRPr>
          </a:p>
          <a:p>
            <a:r>
              <a:rPr lang="it-IT" b="1" dirty="0">
                <a:solidFill>
                  <a:srgbClr val="0099CC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inserire documentazione grafica/fotografica nel rispetto delle policy per la privacy dell’istituto scolastico 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65030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2">
            <a:extLst>
              <a:ext uri="{FF2B5EF4-FFF2-40B4-BE49-F238E27FC236}">
                <a16:creationId xmlns:a16="http://schemas.microsoft.com/office/drawing/2014/main" id="{DE83C27E-EED5-47BE-9B27-4783AFA3F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0" t="2621" r="40742" b="1665"/>
          <a:stretch>
            <a:fillRect/>
          </a:stretch>
        </p:blipFill>
        <p:spPr bwMode="auto">
          <a:xfrm>
            <a:off x="155959" y="765102"/>
            <a:ext cx="1176338" cy="148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5750" t="2621" r="40742" b="166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9267" name="Text Box 3">
            <a:extLst>
              <a:ext uri="{FF2B5EF4-FFF2-40B4-BE49-F238E27FC236}">
                <a16:creationId xmlns:a16="http://schemas.microsoft.com/office/drawing/2014/main" id="{16475FE6-F648-4690-837D-F16760154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977" y="3977878"/>
            <a:ext cx="8151627" cy="84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68291" tIns="34011" rIns="68291" bIns="34011">
            <a:spAutoFit/>
          </a:bodyPr>
          <a:lstStyle>
            <a:lvl1pPr marL="93663" indent="-90488" defTabSz="449263">
              <a:spcBef>
                <a:spcPct val="20000"/>
              </a:spcBef>
              <a:buChar char="•"/>
              <a:tabLst>
                <a:tab pos="93663" algn="l"/>
                <a:tab pos="541338" algn="l"/>
                <a:tab pos="990600" algn="l"/>
                <a:tab pos="1439863" algn="l"/>
                <a:tab pos="1889125" algn="l"/>
                <a:tab pos="2338388" algn="l"/>
                <a:tab pos="2787650" algn="l"/>
                <a:tab pos="3236913" algn="l"/>
                <a:tab pos="3686175" algn="l"/>
                <a:tab pos="4133850" algn="l"/>
                <a:tab pos="4584700" algn="l"/>
                <a:tab pos="5032375" algn="l"/>
                <a:tab pos="5483225" algn="l"/>
                <a:tab pos="5932488" algn="l"/>
                <a:tab pos="6378575" algn="l"/>
                <a:tab pos="6831013" algn="l"/>
                <a:tab pos="7278688" algn="l"/>
                <a:tab pos="7729538" algn="l"/>
                <a:tab pos="8177213" algn="l"/>
                <a:tab pos="8624888" algn="l"/>
                <a:tab pos="907415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93663" algn="l"/>
                <a:tab pos="541338" algn="l"/>
                <a:tab pos="990600" algn="l"/>
                <a:tab pos="1439863" algn="l"/>
                <a:tab pos="1889125" algn="l"/>
                <a:tab pos="2338388" algn="l"/>
                <a:tab pos="2787650" algn="l"/>
                <a:tab pos="3236913" algn="l"/>
                <a:tab pos="3686175" algn="l"/>
                <a:tab pos="4133850" algn="l"/>
                <a:tab pos="4584700" algn="l"/>
                <a:tab pos="5032375" algn="l"/>
                <a:tab pos="5483225" algn="l"/>
                <a:tab pos="5932488" algn="l"/>
                <a:tab pos="6378575" algn="l"/>
                <a:tab pos="6831013" algn="l"/>
                <a:tab pos="7278688" algn="l"/>
                <a:tab pos="7729538" algn="l"/>
                <a:tab pos="8177213" algn="l"/>
                <a:tab pos="8624888" algn="l"/>
                <a:tab pos="907415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93663" algn="l"/>
                <a:tab pos="541338" algn="l"/>
                <a:tab pos="990600" algn="l"/>
                <a:tab pos="1439863" algn="l"/>
                <a:tab pos="1889125" algn="l"/>
                <a:tab pos="2338388" algn="l"/>
                <a:tab pos="2787650" algn="l"/>
                <a:tab pos="3236913" algn="l"/>
                <a:tab pos="3686175" algn="l"/>
                <a:tab pos="4133850" algn="l"/>
                <a:tab pos="4584700" algn="l"/>
                <a:tab pos="5032375" algn="l"/>
                <a:tab pos="5483225" algn="l"/>
                <a:tab pos="5932488" algn="l"/>
                <a:tab pos="6378575" algn="l"/>
                <a:tab pos="6831013" algn="l"/>
                <a:tab pos="7278688" algn="l"/>
                <a:tab pos="7729538" algn="l"/>
                <a:tab pos="8177213" algn="l"/>
                <a:tab pos="8624888" algn="l"/>
                <a:tab pos="90741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93663" algn="l"/>
                <a:tab pos="541338" algn="l"/>
                <a:tab pos="990600" algn="l"/>
                <a:tab pos="1439863" algn="l"/>
                <a:tab pos="1889125" algn="l"/>
                <a:tab pos="2338388" algn="l"/>
                <a:tab pos="2787650" algn="l"/>
                <a:tab pos="3236913" algn="l"/>
                <a:tab pos="3686175" algn="l"/>
                <a:tab pos="4133850" algn="l"/>
                <a:tab pos="4584700" algn="l"/>
                <a:tab pos="5032375" algn="l"/>
                <a:tab pos="5483225" algn="l"/>
                <a:tab pos="5932488" algn="l"/>
                <a:tab pos="6378575" algn="l"/>
                <a:tab pos="6831013" algn="l"/>
                <a:tab pos="7278688" algn="l"/>
                <a:tab pos="7729538" algn="l"/>
                <a:tab pos="8177213" algn="l"/>
                <a:tab pos="8624888" algn="l"/>
                <a:tab pos="90741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93663" algn="l"/>
                <a:tab pos="541338" algn="l"/>
                <a:tab pos="990600" algn="l"/>
                <a:tab pos="1439863" algn="l"/>
                <a:tab pos="1889125" algn="l"/>
                <a:tab pos="2338388" algn="l"/>
                <a:tab pos="2787650" algn="l"/>
                <a:tab pos="3236913" algn="l"/>
                <a:tab pos="3686175" algn="l"/>
                <a:tab pos="4133850" algn="l"/>
                <a:tab pos="4584700" algn="l"/>
                <a:tab pos="5032375" algn="l"/>
                <a:tab pos="5483225" algn="l"/>
                <a:tab pos="5932488" algn="l"/>
                <a:tab pos="6378575" algn="l"/>
                <a:tab pos="6831013" algn="l"/>
                <a:tab pos="7278688" algn="l"/>
                <a:tab pos="7729538" algn="l"/>
                <a:tab pos="8177213" algn="l"/>
                <a:tab pos="8624888" algn="l"/>
                <a:tab pos="90741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3663" algn="l"/>
                <a:tab pos="541338" algn="l"/>
                <a:tab pos="990600" algn="l"/>
                <a:tab pos="1439863" algn="l"/>
                <a:tab pos="1889125" algn="l"/>
                <a:tab pos="2338388" algn="l"/>
                <a:tab pos="2787650" algn="l"/>
                <a:tab pos="3236913" algn="l"/>
                <a:tab pos="3686175" algn="l"/>
                <a:tab pos="4133850" algn="l"/>
                <a:tab pos="4584700" algn="l"/>
                <a:tab pos="5032375" algn="l"/>
                <a:tab pos="5483225" algn="l"/>
                <a:tab pos="5932488" algn="l"/>
                <a:tab pos="6378575" algn="l"/>
                <a:tab pos="6831013" algn="l"/>
                <a:tab pos="7278688" algn="l"/>
                <a:tab pos="7729538" algn="l"/>
                <a:tab pos="8177213" algn="l"/>
                <a:tab pos="8624888" algn="l"/>
                <a:tab pos="90741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3663" algn="l"/>
                <a:tab pos="541338" algn="l"/>
                <a:tab pos="990600" algn="l"/>
                <a:tab pos="1439863" algn="l"/>
                <a:tab pos="1889125" algn="l"/>
                <a:tab pos="2338388" algn="l"/>
                <a:tab pos="2787650" algn="l"/>
                <a:tab pos="3236913" algn="l"/>
                <a:tab pos="3686175" algn="l"/>
                <a:tab pos="4133850" algn="l"/>
                <a:tab pos="4584700" algn="l"/>
                <a:tab pos="5032375" algn="l"/>
                <a:tab pos="5483225" algn="l"/>
                <a:tab pos="5932488" algn="l"/>
                <a:tab pos="6378575" algn="l"/>
                <a:tab pos="6831013" algn="l"/>
                <a:tab pos="7278688" algn="l"/>
                <a:tab pos="7729538" algn="l"/>
                <a:tab pos="8177213" algn="l"/>
                <a:tab pos="8624888" algn="l"/>
                <a:tab pos="90741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3663" algn="l"/>
                <a:tab pos="541338" algn="l"/>
                <a:tab pos="990600" algn="l"/>
                <a:tab pos="1439863" algn="l"/>
                <a:tab pos="1889125" algn="l"/>
                <a:tab pos="2338388" algn="l"/>
                <a:tab pos="2787650" algn="l"/>
                <a:tab pos="3236913" algn="l"/>
                <a:tab pos="3686175" algn="l"/>
                <a:tab pos="4133850" algn="l"/>
                <a:tab pos="4584700" algn="l"/>
                <a:tab pos="5032375" algn="l"/>
                <a:tab pos="5483225" algn="l"/>
                <a:tab pos="5932488" algn="l"/>
                <a:tab pos="6378575" algn="l"/>
                <a:tab pos="6831013" algn="l"/>
                <a:tab pos="7278688" algn="l"/>
                <a:tab pos="7729538" algn="l"/>
                <a:tab pos="8177213" algn="l"/>
                <a:tab pos="8624888" algn="l"/>
                <a:tab pos="90741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3663" algn="l"/>
                <a:tab pos="541338" algn="l"/>
                <a:tab pos="990600" algn="l"/>
                <a:tab pos="1439863" algn="l"/>
                <a:tab pos="1889125" algn="l"/>
                <a:tab pos="2338388" algn="l"/>
                <a:tab pos="2787650" algn="l"/>
                <a:tab pos="3236913" algn="l"/>
                <a:tab pos="3686175" algn="l"/>
                <a:tab pos="4133850" algn="l"/>
                <a:tab pos="4584700" algn="l"/>
                <a:tab pos="5032375" algn="l"/>
                <a:tab pos="5483225" algn="l"/>
                <a:tab pos="5932488" algn="l"/>
                <a:tab pos="6378575" algn="l"/>
                <a:tab pos="6831013" algn="l"/>
                <a:tab pos="7278688" algn="l"/>
                <a:tab pos="7729538" algn="l"/>
                <a:tab pos="8177213" algn="l"/>
                <a:tab pos="8624888" algn="l"/>
                <a:tab pos="90741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ts val="1500"/>
              </a:spcBef>
              <a:buNone/>
            </a:pPr>
            <a:r>
              <a:rPr lang="it-IT" altLang="it-IT" sz="1800" b="1" dirty="0">
                <a:solidFill>
                  <a:srgbClr val="0099CC"/>
                </a:solidFill>
                <a:ea typeface="SimSun" panose="02010600030101010101" pitchFamily="2" charset="-122"/>
              </a:rPr>
              <a:t>PROTOCOLLO ATTIVITA’ FISICA E MOBILITA’ SOSTENIBILE a scuola</a:t>
            </a:r>
          </a:p>
          <a:p>
            <a:pPr algn="ctr">
              <a:spcBef>
                <a:spcPts val="656"/>
              </a:spcBef>
              <a:buNone/>
            </a:pPr>
            <a:r>
              <a:rPr lang="it-IT" altLang="it-IT" sz="1050" dirty="0">
                <a:solidFill>
                  <a:srgbClr val="000000"/>
                </a:solidFill>
                <a:ea typeface="SimSun" panose="02010600030101010101" pitchFamily="2" charset="-122"/>
              </a:rPr>
              <a:t>fra azienda AUSL di Piacenza, Comune di Piacenza, IX Ufficio Scolastico Territoriale e FIMP Piacenza</a:t>
            </a:r>
          </a:p>
          <a:p>
            <a:pPr algn="r">
              <a:spcBef>
                <a:spcPts val="656"/>
              </a:spcBef>
              <a:buNone/>
            </a:pPr>
            <a:endParaRPr lang="it-IT" altLang="it-IT" sz="1050" dirty="0">
              <a:solidFill>
                <a:srgbClr val="000000"/>
              </a:solidFill>
              <a:ea typeface="SimSun" panose="02010600030101010101" pitchFamily="2" charset="-122"/>
            </a:endParaRPr>
          </a:p>
        </p:txBody>
      </p:sp>
      <p:pic>
        <p:nvPicPr>
          <p:cNvPr id="139268" name="Picture 4">
            <a:extLst>
              <a:ext uri="{FF2B5EF4-FFF2-40B4-BE49-F238E27FC236}">
                <a16:creationId xmlns:a16="http://schemas.microsoft.com/office/drawing/2014/main" id="{13D09214-D121-45AA-BFE6-814C226FE0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83"/>
          <a:stretch>
            <a:fillRect/>
          </a:stretch>
        </p:blipFill>
        <p:spPr bwMode="auto">
          <a:xfrm>
            <a:off x="6013072" y="3676651"/>
            <a:ext cx="1314450" cy="354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b="2748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9269" name="Rectangle 5">
            <a:extLst>
              <a:ext uri="{FF2B5EF4-FFF2-40B4-BE49-F238E27FC236}">
                <a16:creationId xmlns:a16="http://schemas.microsoft.com/office/drawing/2014/main" id="{8E2D5891-D3F7-4C66-B928-C7EFA6E7C5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359" y="886546"/>
            <a:ext cx="200025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it-IT" altLang="it-IT" sz="1050"/>
          </a:p>
        </p:txBody>
      </p:sp>
      <p:sp>
        <p:nvSpPr>
          <p:cNvPr id="139270" name="Rectangle 6">
            <a:extLst>
              <a:ext uri="{FF2B5EF4-FFF2-40B4-BE49-F238E27FC236}">
                <a16:creationId xmlns:a16="http://schemas.microsoft.com/office/drawing/2014/main" id="{BF5206C4-E35F-437D-970E-5D6B171F1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1944" y="2346723"/>
            <a:ext cx="6858000" cy="345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it-IT" altLang="it-IT" sz="1050"/>
          </a:p>
        </p:txBody>
      </p:sp>
      <p:pic>
        <p:nvPicPr>
          <p:cNvPr id="139271" name="Picture 7">
            <a:extLst>
              <a:ext uri="{FF2B5EF4-FFF2-40B4-BE49-F238E27FC236}">
                <a16:creationId xmlns:a16="http://schemas.microsoft.com/office/drawing/2014/main" id="{A4340C23-4A34-4D7E-888F-7273D88C7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479" y="4674394"/>
            <a:ext cx="120015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9272" name="Picture 8">
            <a:extLst>
              <a:ext uri="{FF2B5EF4-FFF2-40B4-BE49-F238E27FC236}">
                <a16:creationId xmlns:a16="http://schemas.microsoft.com/office/drawing/2014/main" id="{D07CC691-E047-4B03-89DD-C263E9C681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029" y="4674394"/>
            <a:ext cx="1543050" cy="315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9273" name="Picture 9">
            <a:extLst>
              <a:ext uri="{FF2B5EF4-FFF2-40B4-BE49-F238E27FC236}">
                <a16:creationId xmlns:a16="http://schemas.microsoft.com/office/drawing/2014/main" id="{DBA540F9-E36D-4720-B591-0EBF96E1F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279" y="4617244"/>
            <a:ext cx="514350" cy="467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9274" name="Picture 10">
            <a:extLst>
              <a:ext uri="{FF2B5EF4-FFF2-40B4-BE49-F238E27FC236}">
                <a16:creationId xmlns:a16="http://schemas.microsoft.com/office/drawing/2014/main" id="{762A28B4-5DA2-4E2B-8A9E-14E105C8A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279" y="4617244"/>
            <a:ext cx="160020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9278" name="Rectangle 14">
            <a:extLst>
              <a:ext uri="{FF2B5EF4-FFF2-40B4-BE49-F238E27FC236}">
                <a16:creationId xmlns:a16="http://schemas.microsoft.com/office/drawing/2014/main" id="{63AB2B12-B2B6-4957-B27A-35420AFCC0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1700" y="3143250"/>
            <a:ext cx="342900" cy="1143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it-IT" altLang="it-IT" sz="1050"/>
          </a:p>
        </p:txBody>
      </p:sp>
      <p:sp>
        <p:nvSpPr>
          <p:cNvPr id="139279" name="Rectangle 15">
            <a:extLst>
              <a:ext uri="{FF2B5EF4-FFF2-40B4-BE49-F238E27FC236}">
                <a16:creationId xmlns:a16="http://schemas.microsoft.com/office/drawing/2014/main" id="{BAD8EF57-3714-4BA1-92CB-5280D66A36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2297" y="3536241"/>
            <a:ext cx="6452177" cy="440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67482" tIns="35090" rIns="67482" bIns="35090">
            <a:spAutoFit/>
          </a:bodyPr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38713" algn="l"/>
                <a:tab pos="5389563" algn="l"/>
                <a:tab pos="5837238" algn="l"/>
                <a:tab pos="6288088" algn="l"/>
                <a:tab pos="6735763" algn="l"/>
                <a:tab pos="7183438" algn="l"/>
                <a:tab pos="7632700" algn="l"/>
                <a:tab pos="8081963" algn="l"/>
                <a:tab pos="8534400" algn="l"/>
                <a:tab pos="89804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38713" algn="l"/>
                <a:tab pos="5389563" algn="l"/>
                <a:tab pos="5837238" algn="l"/>
                <a:tab pos="6288088" algn="l"/>
                <a:tab pos="6735763" algn="l"/>
                <a:tab pos="7183438" algn="l"/>
                <a:tab pos="7632700" algn="l"/>
                <a:tab pos="8081963" algn="l"/>
                <a:tab pos="8534400" algn="l"/>
                <a:tab pos="89804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38713" algn="l"/>
                <a:tab pos="5389563" algn="l"/>
                <a:tab pos="5837238" algn="l"/>
                <a:tab pos="6288088" algn="l"/>
                <a:tab pos="6735763" algn="l"/>
                <a:tab pos="7183438" algn="l"/>
                <a:tab pos="7632700" algn="l"/>
                <a:tab pos="8081963" algn="l"/>
                <a:tab pos="8534400" algn="l"/>
                <a:tab pos="89804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38713" algn="l"/>
                <a:tab pos="5389563" algn="l"/>
                <a:tab pos="5837238" algn="l"/>
                <a:tab pos="6288088" algn="l"/>
                <a:tab pos="6735763" algn="l"/>
                <a:tab pos="7183438" algn="l"/>
                <a:tab pos="7632700" algn="l"/>
                <a:tab pos="8081963" algn="l"/>
                <a:tab pos="8534400" algn="l"/>
                <a:tab pos="89804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38713" algn="l"/>
                <a:tab pos="5389563" algn="l"/>
                <a:tab pos="5837238" algn="l"/>
                <a:tab pos="6288088" algn="l"/>
                <a:tab pos="6735763" algn="l"/>
                <a:tab pos="7183438" algn="l"/>
                <a:tab pos="7632700" algn="l"/>
                <a:tab pos="8081963" algn="l"/>
                <a:tab pos="8534400" algn="l"/>
                <a:tab pos="89804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38713" algn="l"/>
                <a:tab pos="5389563" algn="l"/>
                <a:tab pos="5837238" algn="l"/>
                <a:tab pos="6288088" algn="l"/>
                <a:tab pos="6735763" algn="l"/>
                <a:tab pos="7183438" algn="l"/>
                <a:tab pos="7632700" algn="l"/>
                <a:tab pos="8081963" algn="l"/>
                <a:tab pos="8534400" algn="l"/>
                <a:tab pos="89804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38713" algn="l"/>
                <a:tab pos="5389563" algn="l"/>
                <a:tab pos="5837238" algn="l"/>
                <a:tab pos="6288088" algn="l"/>
                <a:tab pos="6735763" algn="l"/>
                <a:tab pos="7183438" algn="l"/>
                <a:tab pos="7632700" algn="l"/>
                <a:tab pos="8081963" algn="l"/>
                <a:tab pos="8534400" algn="l"/>
                <a:tab pos="89804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38713" algn="l"/>
                <a:tab pos="5389563" algn="l"/>
                <a:tab pos="5837238" algn="l"/>
                <a:tab pos="6288088" algn="l"/>
                <a:tab pos="6735763" algn="l"/>
                <a:tab pos="7183438" algn="l"/>
                <a:tab pos="7632700" algn="l"/>
                <a:tab pos="8081963" algn="l"/>
                <a:tab pos="8534400" algn="l"/>
                <a:tab pos="89804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38713" algn="l"/>
                <a:tab pos="5389563" algn="l"/>
                <a:tab pos="5837238" algn="l"/>
                <a:tab pos="6288088" algn="l"/>
                <a:tab pos="6735763" algn="l"/>
                <a:tab pos="7183438" algn="l"/>
                <a:tab pos="7632700" algn="l"/>
                <a:tab pos="8081963" algn="l"/>
                <a:tab pos="8534400" algn="l"/>
                <a:tab pos="89804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it-IT" altLang="it-IT" sz="1200" b="1" dirty="0">
              <a:solidFill>
                <a:srgbClr val="0099CC"/>
              </a:solidFill>
              <a:ea typeface="SimSun" panose="02010600030101010101" pitchFamily="2" charset="-122"/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200" b="1" dirty="0">
                <a:solidFill>
                  <a:srgbClr val="000000"/>
                </a:solidFill>
                <a:ea typeface="SimSun" panose="02010600030101010101" pitchFamily="2" charset="-122"/>
              </a:rPr>
              <a:t>report sviluppato nell’ambito delle attività promosse dal CEAS                                per il</a:t>
            </a:r>
          </a:p>
        </p:txBody>
      </p:sp>
      <p:sp>
        <p:nvSpPr>
          <p:cNvPr id="139280" name="Rectangle 16">
            <a:extLst>
              <a:ext uri="{FF2B5EF4-FFF2-40B4-BE49-F238E27FC236}">
                <a16:creationId xmlns:a16="http://schemas.microsoft.com/office/drawing/2014/main" id="{4E1279DC-D986-43F0-8AB3-DB2CB58FE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6225" y="1771509"/>
            <a:ext cx="4026771" cy="62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67482" tIns="35090" rIns="67482" bIns="35090">
            <a:spAutoFit/>
          </a:bodyPr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38713" algn="l"/>
                <a:tab pos="5389563" algn="l"/>
                <a:tab pos="5837238" algn="l"/>
                <a:tab pos="6288088" algn="l"/>
                <a:tab pos="6735763" algn="l"/>
                <a:tab pos="7183438" algn="l"/>
                <a:tab pos="7632700" algn="l"/>
                <a:tab pos="8081963" algn="l"/>
                <a:tab pos="8534400" algn="l"/>
                <a:tab pos="89804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38713" algn="l"/>
                <a:tab pos="5389563" algn="l"/>
                <a:tab pos="5837238" algn="l"/>
                <a:tab pos="6288088" algn="l"/>
                <a:tab pos="6735763" algn="l"/>
                <a:tab pos="7183438" algn="l"/>
                <a:tab pos="7632700" algn="l"/>
                <a:tab pos="8081963" algn="l"/>
                <a:tab pos="8534400" algn="l"/>
                <a:tab pos="89804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38713" algn="l"/>
                <a:tab pos="5389563" algn="l"/>
                <a:tab pos="5837238" algn="l"/>
                <a:tab pos="6288088" algn="l"/>
                <a:tab pos="6735763" algn="l"/>
                <a:tab pos="7183438" algn="l"/>
                <a:tab pos="7632700" algn="l"/>
                <a:tab pos="8081963" algn="l"/>
                <a:tab pos="8534400" algn="l"/>
                <a:tab pos="89804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38713" algn="l"/>
                <a:tab pos="5389563" algn="l"/>
                <a:tab pos="5837238" algn="l"/>
                <a:tab pos="6288088" algn="l"/>
                <a:tab pos="6735763" algn="l"/>
                <a:tab pos="7183438" algn="l"/>
                <a:tab pos="7632700" algn="l"/>
                <a:tab pos="8081963" algn="l"/>
                <a:tab pos="8534400" algn="l"/>
                <a:tab pos="89804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38713" algn="l"/>
                <a:tab pos="5389563" algn="l"/>
                <a:tab pos="5837238" algn="l"/>
                <a:tab pos="6288088" algn="l"/>
                <a:tab pos="6735763" algn="l"/>
                <a:tab pos="7183438" algn="l"/>
                <a:tab pos="7632700" algn="l"/>
                <a:tab pos="8081963" algn="l"/>
                <a:tab pos="8534400" algn="l"/>
                <a:tab pos="89804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38713" algn="l"/>
                <a:tab pos="5389563" algn="l"/>
                <a:tab pos="5837238" algn="l"/>
                <a:tab pos="6288088" algn="l"/>
                <a:tab pos="6735763" algn="l"/>
                <a:tab pos="7183438" algn="l"/>
                <a:tab pos="7632700" algn="l"/>
                <a:tab pos="8081963" algn="l"/>
                <a:tab pos="8534400" algn="l"/>
                <a:tab pos="89804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38713" algn="l"/>
                <a:tab pos="5389563" algn="l"/>
                <a:tab pos="5837238" algn="l"/>
                <a:tab pos="6288088" algn="l"/>
                <a:tab pos="6735763" algn="l"/>
                <a:tab pos="7183438" algn="l"/>
                <a:tab pos="7632700" algn="l"/>
                <a:tab pos="8081963" algn="l"/>
                <a:tab pos="8534400" algn="l"/>
                <a:tab pos="89804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38713" algn="l"/>
                <a:tab pos="5389563" algn="l"/>
                <a:tab pos="5837238" algn="l"/>
                <a:tab pos="6288088" algn="l"/>
                <a:tab pos="6735763" algn="l"/>
                <a:tab pos="7183438" algn="l"/>
                <a:tab pos="7632700" algn="l"/>
                <a:tab pos="8081963" algn="l"/>
                <a:tab pos="8534400" algn="l"/>
                <a:tab pos="89804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38713" algn="l"/>
                <a:tab pos="5389563" algn="l"/>
                <a:tab pos="5837238" algn="l"/>
                <a:tab pos="6288088" algn="l"/>
                <a:tab pos="6735763" algn="l"/>
                <a:tab pos="7183438" algn="l"/>
                <a:tab pos="7632700" algn="l"/>
                <a:tab pos="8081963" algn="l"/>
                <a:tab pos="8534400" algn="l"/>
                <a:tab pos="89804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200" b="1" dirty="0">
                <a:solidFill>
                  <a:srgbClr val="000000"/>
                </a:solidFill>
                <a:ea typeface="SimSun" panose="02010600030101010101" pitchFamily="2" charset="-122"/>
              </a:rPr>
              <a:t>presentazione a cura di ………….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200" b="1" dirty="0" err="1">
                <a:solidFill>
                  <a:srgbClr val="000000"/>
                </a:solidFill>
                <a:ea typeface="SimSun" panose="02010600030101010101" pitchFamily="2" charset="-122"/>
              </a:rPr>
              <a:t>mobility</a:t>
            </a:r>
            <a:r>
              <a:rPr lang="it-IT" altLang="it-IT" sz="1200" b="1" dirty="0">
                <a:solidFill>
                  <a:srgbClr val="000000"/>
                </a:solidFill>
                <a:ea typeface="SimSun" panose="02010600030101010101" pitchFamily="2" charset="-122"/>
              </a:rPr>
              <a:t> manager/ insegnante referente per la scuola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200" b="1" dirty="0">
                <a:solidFill>
                  <a:srgbClr val="000000"/>
                </a:solidFill>
                <a:ea typeface="SimSun" panose="02010600030101010101" pitchFamily="2" charset="-122"/>
              </a:rPr>
              <a:t>…………………………………………………………………</a:t>
            </a:r>
          </a:p>
        </p:txBody>
      </p:sp>
      <p:pic>
        <p:nvPicPr>
          <p:cNvPr id="139281" name="Picture 17">
            <a:extLst>
              <a:ext uri="{FF2B5EF4-FFF2-40B4-BE49-F238E27FC236}">
                <a16:creationId xmlns:a16="http://schemas.microsoft.com/office/drawing/2014/main" id="{2FB22111-1DDF-475F-AD93-38E7453B9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4" t="7042" r="12167" b="12111"/>
          <a:stretch>
            <a:fillRect/>
          </a:stretch>
        </p:blipFill>
        <p:spPr bwMode="auto">
          <a:xfrm>
            <a:off x="1519237" y="115159"/>
            <a:ext cx="1647825" cy="2187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474" t="7042" r="12167" b="1211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9276" name="Picture 12">
            <a:extLst>
              <a:ext uri="{FF2B5EF4-FFF2-40B4-BE49-F238E27FC236}">
                <a16:creationId xmlns:a16="http://schemas.microsoft.com/office/drawing/2014/main" id="{1230A126-6015-4670-8E33-127298132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49" t="22290" r="22224" b="69847"/>
          <a:stretch>
            <a:fillRect/>
          </a:stretch>
        </p:blipFill>
        <p:spPr bwMode="auto">
          <a:xfrm>
            <a:off x="127384" y="145751"/>
            <a:ext cx="1885950" cy="353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48149" t="22290" r="22224" b="69847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230</Words>
  <Application>Microsoft Office PowerPoint</Application>
  <PresentationFormat>Presentazione su schermo (16:9)</PresentationFormat>
  <Paragraphs>55</Paragraphs>
  <Slides>8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3" baseType="lpstr">
      <vt:lpstr>Microsoft YaHei</vt:lpstr>
      <vt:lpstr>SimSun</vt:lpstr>
      <vt:lpstr>Arial</vt:lpstr>
      <vt:lpstr>Arial Narrow</vt:lpstr>
      <vt:lpstr>Simple Light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Alessandra Bonomini</dc:creator>
  <cp:lastModifiedBy>Alessandra Bonomini</cp:lastModifiedBy>
  <cp:revision>26</cp:revision>
  <dcterms:modified xsi:type="dcterms:W3CDTF">2026-08-05T10:19:45Z</dcterms:modified>
</cp:coreProperties>
</file>