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510" r:id="rId3"/>
    <p:sldId id="511" r:id="rId4"/>
    <p:sldId id="513" r:id="rId5"/>
    <p:sldId id="514" r:id="rId6"/>
    <p:sldId id="515" r:id="rId7"/>
    <p:sldId id="512" r:id="rId8"/>
    <p:sldId id="509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BF37"/>
    <a:srgbClr val="4687CD"/>
    <a:srgbClr val="4C8CBD"/>
    <a:srgbClr val="99BCCF"/>
    <a:srgbClr val="048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C16E1621-BDEC-4557-B894-82DAC3160C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1" name="Text Box 3">
            <a:extLst>
              <a:ext uri="{FF2B5EF4-FFF2-40B4-BE49-F238E27FC236}">
                <a16:creationId xmlns:a16="http://schemas.microsoft.com/office/drawing/2014/main" id="{98A37FBE-B518-4B65-BB70-0BC449401F7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 w="9360" cap="flat">
            <a:solidFill>
              <a:srgbClr val="00000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49263" eaLnBrk="1" hangingPunct="1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>
                <a:ea typeface="Microsoft YaHei" panose="020B0503020204020204" pitchFamily="34" charset="-122"/>
              </a:rPr>
              <a:t> 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2025 EMW Banner IT.png"/>
          <p:cNvPicPr preferRelativeResize="0"/>
          <p:nvPr/>
        </p:nvPicPr>
        <p:blipFill rotWithShape="1">
          <a:blip r:embed="rId3">
            <a:alphaModFix/>
          </a:blip>
          <a:srcRect r="52123"/>
          <a:stretch/>
        </p:blipFill>
        <p:spPr>
          <a:xfrm>
            <a:off x="0" y="0"/>
            <a:ext cx="43778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8F230C2-3962-453A-9545-A80911B327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58" t="85294" r="2409" b="4010"/>
          <a:stretch/>
        </p:blipFill>
        <p:spPr>
          <a:xfrm>
            <a:off x="120164" y="4760727"/>
            <a:ext cx="630865" cy="38277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47C1307-54B3-4408-A471-646DC61BE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2621" r="40742" b="1665"/>
          <a:stretch>
            <a:fillRect/>
          </a:stretch>
        </p:blipFill>
        <p:spPr bwMode="auto">
          <a:xfrm>
            <a:off x="4914732" y="798690"/>
            <a:ext cx="1176338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750" t="2621" r="40742" b="16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DEA0F0AE-D35F-4EE7-8E72-A21C8D0F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7042" r="12167" b="12111"/>
          <a:stretch>
            <a:fillRect/>
          </a:stretch>
        </p:blipFill>
        <p:spPr bwMode="auto">
          <a:xfrm>
            <a:off x="7029533" y="149169"/>
            <a:ext cx="1647825" cy="218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474" t="7042" r="12167" b="121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C83D513A-573D-487F-AA80-BA1C2CB88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9" t="22290" r="22224" b="69847"/>
          <a:stretch>
            <a:fillRect/>
          </a:stretch>
        </p:blipFill>
        <p:spPr bwMode="auto">
          <a:xfrm>
            <a:off x="4778449" y="97411"/>
            <a:ext cx="1885950" cy="35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8149" t="22290" r="22224" b="698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0467AD7-DB98-4B82-A59F-CE733F4F47D3}"/>
              </a:ext>
            </a:extLst>
          </p:cNvPr>
          <p:cNvSpPr/>
          <p:nvPr/>
        </p:nvSpPr>
        <p:spPr>
          <a:xfrm>
            <a:off x="4687738" y="2439213"/>
            <a:ext cx="41344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anche l’istituto</a:t>
            </a:r>
            <a:r>
              <a:rPr lang="it-IT" altLang="zh-CN" b="1" dirty="0">
                <a:solidFill>
                  <a:srgbClr val="91BF37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…. PINKO PALLO</a:t>
            </a:r>
            <a:r>
              <a:rPr lang="it-IT" altLang="zh-CN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</a:p>
          <a:p>
            <a:r>
              <a:rPr lang="it-IT" altLang="zh-CN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promuove la </a:t>
            </a:r>
          </a:p>
          <a:p>
            <a:r>
              <a:rPr lang="it-IT" altLang="zh-CN" b="1" dirty="0">
                <a:solidFill>
                  <a:srgbClr val="048192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MOBILITA’ ATTIVA SICURA INCLUSIVA e SOSTENIBILE</a:t>
            </a:r>
            <a:r>
              <a:rPr lang="it-IT" altLang="zh-CN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</a:p>
          <a:p>
            <a:r>
              <a:rPr lang="it-IT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a scuola 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37F7845-02CE-41EE-8E37-9A0BCC1DB967}"/>
              </a:ext>
            </a:extLst>
          </p:cNvPr>
          <p:cNvSpPr/>
          <p:nvPr/>
        </p:nvSpPr>
        <p:spPr>
          <a:xfrm>
            <a:off x="4687738" y="3307100"/>
            <a:ext cx="1252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altLang="zh-CN" b="1" dirty="0">
              <a:solidFill>
                <a:srgbClr val="0099CC"/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  <a:p>
            <a:r>
              <a:rPr lang="it-IT" altLang="zh-CN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e partecipa alla</a:t>
            </a:r>
            <a:endParaRPr lang="it-IT" dirty="0">
              <a:latin typeface="Arial Narrow" panose="020B0606020202030204" pitchFamily="34" charset="0"/>
            </a:endParaRPr>
          </a:p>
        </p:txBody>
      </p:sp>
      <p:pic>
        <p:nvPicPr>
          <p:cNvPr id="10" name="Google Shape;55;p13" title="2025 EMW Banner IT.png">
            <a:extLst>
              <a:ext uri="{FF2B5EF4-FFF2-40B4-BE49-F238E27FC236}">
                <a16:creationId xmlns:a16="http://schemas.microsoft.com/office/drawing/2014/main" id="{5CE5D1A5-255A-4CB9-AB8B-4574D440BB5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47331" t="22944" r="-124" b="30374"/>
          <a:stretch/>
        </p:blipFill>
        <p:spPr>
          <a:xfrm>
            <a:off x="6408557" y="3181428"/>
            <a:ext cx="2275569" cy="10189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EE3FF2C-BBDC-46BF-88E0-CAE1BB3EF3AF}"/>
              </a:ext>
            </a:extLst>
          </p:cNvPr>
          <p:cNvSpPr/>
          <p:nvPr/>
        </p:nvSpPr>
        <p:spPr>
          <a:xfrm>
            <a:off x="6607695" y="177369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a Piacenza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98608E9-1396-4F1B-960A-AEE5B6B5B7E5}"/>
              </a:ext>
            </a:extLst>
          </p:cNvPr>
          <p:cNvSpPr/>
          <p:nvPr/>
        </p:nvSpPr>
        <p:spPr>
          <a:xfrm>
            <a:off x="4687738" y="4601450"/>
            <a:ext cx="4083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iniziativa coordinata da                                                                    CEAS del COMUNE di PIACENZA</a:t>
            </a:r>
          </a:p>
          <a:p>
            <a:endParaRPr lang="it-IT" altLang="zh-CN" sz="8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  <a:p>
            <a:r>
              <a:rPr lang="it-IT" altLang="zh-C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nell’ambito del  PIANO DI ZONA PER LA SALUTE E IL BENESSERE SOCIALE  -  programma 2024 </a:t>
            </a:r>
            <a:endParaRPr lang="it-IT" sz="8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1030" descr="F:\17 ale\loghi\logo_infoambiente.png">
            <a:extLst>
              <a:ext uri="{FF2B5EF4-FFF2-40B4-BE49-F238E27FC236}">
                <a16:creationId xmlns:a16="http://schemas.microsoft.com/office/drawing/2014/main" id="{465D18B5-2869-4197-8A2A-B31047704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92"/>
          <a:stretch>
            <a:fillRect/>
          </a:stretch>
        </p:blipFill>
        <p:spPr bwMode="auto">
          <a:xfrm>
            <a:off x="5735602" y="4498773"/>
            <a:ext cx="1529977" cy="41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D0EFB5A9-989F-4B55-BA30-4CF1B496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852" y="4503468"/>
            <a:ext cx="703546" cy="64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13E4271-A047-4CCC-A4EA-E84EC8482DAE}"/>
              </a:ext>
            </a:extLst>
          </p:cNvPr>
          <p:cNvSpPr/>
          <p:nvPr/>
        </p:nvSpPr>
        <p:spPr>
          <a:xfrm>
            <a:off x="5862080" y="1105786"/>
            <a:ext cx="262269" cy="127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487F1A8-073F-4B4D-80AC-DCB7C50CE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5881" y="4641291"/>
            <a:ext cx="1462292" cy="4572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8453D1E5-0EFE-46C6-A044-DC3E7A01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9" t="22290" r="22224" b="69847"/>
          <a:stretch>
            <a:fillRect/>
          </a:stretch>
        </p:blipFill>
        <p:spPr bwMode="auto">
          <a:xfrm>
            <a:off x="135565" y="97411"/>
            <a:ext cx="1885950" cy="35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8149" t="22290" r="22224" b="698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B7D29C0-1E19-4A1A-B2FD-4C1931B8740B}"/>
              </a:ext>
            </a:extLst>
          </p:cNvPr>
          <p:cNvSpPr/>
          <p:nvPr/>
        </p:nvSpPr>
        <p:spPr>
          <a:xfrm>
            <a:off x="1964811" y="177369"/>
            <a:ext cx="652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a piedi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898A536-BCEB-4349-94E4-1BCA6D355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023" y="97411"/>
            <a:ext cx="1608579" cy="156126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1FE4FC0-A3BA-45E2-8638-E60BFCD84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756" y="71043"/>
            <a:ext cx="1059995" cy="158763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B84D207-0663-41F2-81AA-7CE26FB8A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21772"/>
            <a:ext cx="1259614" cy="148617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39403A4-425B-4E82-8015-5DB7C49D018B}"/>
              </a:ext>
            </a:extLst>
          </p:cNvPr>
          <p:cNvSpPr/>
          <p:nvPr/>
        </p:nvSpPr>
        <p:spPr>
          <a:xfrm>
            <a:off x="4621620" y="1815437"/>
            <a:ext cx="42574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altLang="zh-CN" b="1" dirty="0">
                <a:solidFill>
                  <a:srgbClr val="91BF37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data/periodo</a:t>
            </a:r>
          </a:p>
          <a:p>
            <a:pPr algn="r"/>
            <a:r>
              <a:rPr lang="it-IT" altLang="zh-CN" b="1" dirty="0">
                <a:solidFill>
                  <a:srgbClr val="048192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numero di classi e/o partecipanti</a:t>
            </a:r>
          </a:p>
          <a:p>
            <a:pPr algn="r"/>
            <a:r>
              <a:rPr lang="it-IT" altLang="zh-CN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TITOLO</a:t>
            </a:r>
          </a:p>
          <a:p>
            <a:pPr algn="r"/>
            <a:r>
              <a:rPr lang="it-IT" altLang="zh-CN" b="1" dirty="0"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descrizione dell’iniziativa/progetto</a:t>
            </a:r>
          </a:p>
          <a:p>
            <a:pPr algn="r"/>
            <a:r>
              <a:rPr lang="it-IT" altLang="zh-CN" b="1" dirty="0"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</a:r>
          </a:p>
          <a:p>
            <a:pPr algn="r"/>
            <a:endParaRPr lang="it-IT" altLang="zh-CN" b="1" dirty="0">
              <a:solidFill>
                <a:schemeClr val="tx1"/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E7BC8C7-415B-4E20-AAF6-A7B5BD0D83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71" r="6693"/>
          <a:stretch/>
        </p:blipFill>
        <p:spPr>
          <a:xfrm rot="5400000">
            <a:off x="-154477" y="896710"/>
            <a:ext cx="2658140" cy="1926689"/>
          </a:xfrm>
          <a:prstGeom prst="rect">
            <a:avLst/>
          </a:prstGeom>
        </p:spPr>
      </p:pic>
      <p:pic>
        <p:nvPicPr>
          <p:cNvPr id="20" name="Picture 12" descr="08_pedone fra i piedoni">
            <a:extLst>
              <a:ext uri="{FF2B5EF4-FFF2-40B4-BE49-F238E27FC236}">
                <a16:creationId xmlns:a16="http://schemas.microsoft.com/office/drawing/2014/main" id="{DC2DF0B3-FEBC-4696-945C-5A740BBAF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9" b="35351"/>
          <a:stretch/>
        </p:blipFill>
        <p:spPr bwMode="auto">
          <a:xfrm>
            <a:off x="211248" y="3265134"/>
            <a:ext cx="3881136" cy="170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33C9A3A-A8CC-442B-BDF2-A30CEECF2F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007"/>
          <a:stretch/>
        </p:blipFill>
        <p:spPr>
          <a:xfrm rot="5400000">
            <a:off x="1781687" y="903475"/>
            <a:ext cx="2679673" cy="1906464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B1BF00A9-C726-4CF2-AE62-B66FED987BC0}"/>
              </a:ext>
            </a:extLst>
          </p:cNvPr>
          <p:cNvSpPr/>
          <p:nvPr/>
        </p:nvSpPr>
        <p:spPr>
          <a:xfrm rot="19522207">
            <a:off x="706541" y="2112026"/>
            <a:ext cx="30444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7200" b="1" dirty="0">
                <a:solidFill>
                  <a:schemeClr val="bg1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ESEMPI</a:t>
            </a:r>
            <a:endParaRPr lang="it-IT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36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8453D1E5-0EFE-46C6-A044-DC3E7A01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9" t="22290" r="22224" b="69847"/>
          <a:stretch>
            <a:fillRect/>
          </a:stretch>
        </p:blipFill>
        <p:spPr bwMode="auto">
          <a:xfrm>
            <a:off x="135565" y="97411"/>
            <a:ext cx="1885950" cy="35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8149" t="22290" r="22224" b="698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B7D29C0-1E19-4A1A-B2FD-4C1931B8740B}"/>
              </a:ext>
            </a:extLst>
          </p:cNvPr>
          <p:cNvSpPr/>
          <p:nvPr/>
        </p:nvSpPr>
        <p:spPr>
          <a:xfrm>
            <a:off x="1964811" y="177369"/>
            <a:ext cx="998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in bicicletta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009945C-4BAE-4D4A-B4B2-7E161397A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24" y="146507"/>
            <a:ext cx="1566778" cy="139600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0152912-FC24-4FE2-8F19-CDC86FD87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748" y="177369"/>
            <a:ext cx="1566778" cy="1365144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7C05A2F2-5DE4-41FB-B91D-39E7985A41E1}"/>
              </a:ext>
            </a:extLst>
          </p:cNvPr>
          <p:cNvSpPr/>
          <p:nvPr/>
        </p:nvSpPr>
        <p:spPr>
          <a:xfrm>
            <a:off x="4621620" y="1815437"/>
            <a:ext cx="42574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altLang="zh-CN" b="1" dirty="0">
                <a:solidFill>
                  <a:srgbClr val="91BF37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data/periodo</a:t>
            </a:r>
          </a:p>
          <a:p>
            <a:pPr algn="r"/>
            <a:r>
              <a:rPr lang="it-IT" altLang="zh-CN" b="1" dirty="0">
                <a:solidFill>
                  <a:srgbClr val="048192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numero di classi e/o partecipanti</a:t>
            </a:r>
          </a:p>
          <a:p>
            <a:pPr algn="r"/>
            <a:r>
              <a:rPr lang="it-IT" altLang="zh-CN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TITOLO</a:t>
            </a:r>
          </a:p>
          <a:p>
            <a:pPr algn="r"/>
            <a:r>
              <a:rPr lang="it-IT" altLang="zh-CN" b="1" dirty="0"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descrizione dell’iniziativa/progetto</a:t>
            </a:r>
          </a:p>
          <a:p>
            <a:pPr algn="r"/>
            <a:r>
              <a:rPr lang="it-IT" altLang="zh-CN" b="1" dirty="0"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</a:r>
          </a:p>
          <a:p>
            <a:pPr algn="r"/>
            <a:endParaRPr lang="it-IT" altLang="zh-CN" b="1" dirty="0">
              <a:solidFill>
                <a:schemeClr val="tx1"/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A17E9BF-24E3-42B3-A561-5F25A6937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956258" y="1725556"/>
            <a:ext cx="4305940" cy="198503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5D6BF2B-95B4-4F17-95E0-5F93514A0D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723"/>
          <a:stretch/>
        </p:blipFill>
        <p:spPr>
          <a:xfrm rot="5400000">
            <a:off x="1883460" y="2827548"/>
            <a:ext cx="2428314" cy="165868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44DFC0C-941C-4CF0-9C9B-273B4FFE1D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r="18580"/>
          <a:stretch/>
        </p:blipFill>
        <p:spPr>
          <a:xfrm>
            <a:off x="2268279" y="565102"/>
            <a:ext cx="2503403" cy="1866209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FE7EC638-BA26-438C-B0AE-D058E59FF46E}"/>
              </a:ext>
            </a:extLst>
          </p:cNvPr>
          <p:cNvSpPr/>
          <p:nvPr/>
        </p:nvSpPr>
        <p:spPr>
          <a:xfrm rot="19522207">
            <a:off x="706541" y="2112026"/>
            <a:ext cx="30444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7200" b="1" dirty="0">
                <a:solidFill>
                  <a:schemeClr val="bg1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ESEMPI</a:t>
            </a:r>
            <a:endParaRPr lang="it-IT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99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8453D1E5-0EFE-46C6-A044-DC3E7A01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9" t="22290" r="22224" b="69847"/>
          <a:stretch>
            <a:fillRect/>
          </a:stretch>
        </p:blipFill>
        <p:spPr bwMode="auto">
          <a:xfrm>
            <a:off x="135565" y="97411"/>
            <a:ext cx="1885950" cy="35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8149" t="22290" r="22224" b="698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B7D29C0-1E19-4A1A-B2FD-4C1931B8740B}"/>
              </a:ext>
            </a:extLst>
          </p:cNvPr>
          <p:cNvSpPr/>
          <p:nvPr/>
        </p:nvSpPr>
        <p:spPr>
          <a:xfrm>
            <a:off x="1964811" y="177369"/>
            <a:ext cx="2614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con i mezzi del trasporto pubblico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C05A2F2-5DE4-41FB-B91D-39E7985A41E1}"/>
              </a:ext>
            </a:extLst>
          </p:cNvPr>
          <p:cNvSpPr/>
          <p:nvPr/>
        </p:nvSpPr>
        <p:spPr>
          <a:xfrm>
            <a:off x="4621620" y="1815437"/>
            <a:ext cx="42574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altLang="zh-CN" b="1" dirty="0">
                <a:solidFill>
                  <a:srgbClr val="91BF37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data/periodo</a:t>
            </a:r>
          </a:p>
          <a:p>
            <a:pPr algn="r"/>
            <a:r>
              <a:rPr lang="it-IT" altLang="zh-CN" b="1" dirty="0">
                <a:solidFill>
                  <a:srgbClr val="048192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numero di classi e/o partecipanti</a:t>
            </a:r>
          </a:p>
          <a:p>
            <a:pPr algn="r"/>
            <a:r>
              <a:rPr lang="it-IT" altLang="zh-CN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TITOLO</a:t>
            </a:r>
          </a:p>
          <a:p>
            <a:pPr algn="r"/>
            <a:r>
              <a:rPr lang="it-IT" altLang="zh-CN" b="1" dirty="0"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descrizione dell’iniziativa/progetto</a:t>
            </a:r>
          </a:p>
          <a:p>
            <a:pPr algn="r"/>
            <a:r>
              <a:rPr lang="it-IT" altLang="zh-CN" b="1" dirty="0"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</a:r>
          </a:p>
          <a:p>
            <a:pPr algn="r"/>
            <a:endParaRPr lang="it-IT" altLang="zh-CN" b="1" dirty="0">
              <a:solidFill>
                <a:schemeClr val="tx1"/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B91CC9E-15EA-4248-89E9-44E302DA0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729" y="231689"/>
            <a:ext cx="3303741" cy="141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6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8453D1E5-0EFE-46C6-A044-DC3E7A01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9" t="22290" r="22224" b="69847"/>
          <a:stretch>
            <a:fillRect/>
          </a:stretch>
        </p:blipFill>
        <p:spPr bwMode="auto">
          <a:xfrm>
            <a:off x="135565" y="97411"/>
            <a:ext cx="1885950" cy="35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8149" t="22290" r="22224" b="698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B7D29C0-1E19-4A1A-B2FD-4C1931B8740B}"/>
              </a:ext>
            </a:extLst>
          </p:cNvPr>
          <p:cNvSpPr/>
          <p:nvPr/>
        </p:nvSpPr>
        <p:spPr>
          <a:xfrm>
            <a:off x="1964811" y="177369"/>
            <a:ext cx="1976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con altri mezzi sostenibili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C05A2F2-5DE4-41FB-B91D-39E7985A41E1}"/>
              </a:ext>
            </a:extLst>
          </p:cNvPr>
          <p:cNvSpPr/>
          <p:nvPr/>
        </p:nvSpPr>
        <p:spPr>
          <a:xfrm>
            <a:off x="4621620" y="1815437"/>
            <a:ext cx="42574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altLang="zh-CN" b="1" dirty="0">
                <a:solidFill>
                  <a:srgbClr val="91BF37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data/periodo</a:t>
            </a:r>
          </a:p>
          <a:p>
            <a:pPr algn="r"/>
            <a:r>
              <a:rPr lang="it-IT" altLang="zh-CN" b="1" dirty="0">
                <a:solidFill>
                  <a:srgbClr val="048192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numero di classi e/o partecipanti</a:t>
            </a:r>
          </a:p>
          <a:p>
            <a:pPr algn="r"/>
            <a:r>
              <a:rPr lang="it-IT" altLang="zh-CN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TITOLO</a:t>
            </a:r>
          </a:p>
          <a:p>
            <a:pPr algn="r"/>
            <a:r>
              <a:rPr lang="it-IT" altLang="zh-CN" b="1" dirty="0"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descrizione dell’iniziativa/progetto</a:t>
            </a:r>
          </a:p>
          <a:p>
            <a:pPr algn="r"/>
            <a:r>
              <a:rPr lang="it-IT" altLang="zh-CN" b="1" dirty="0"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</a:r>
          </a:p>
          <a:p>
            <a:pPr algn="r"/>
            <a:endParaRPr lang="it-IT" altLang="zh-CN" b="1" dirty="0">
              <a:solidFill>
                <a:schemeClr val="tx1"/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C80725-4030-4AF0-A291-4B78DC4E0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510" y="257365"/>
            <a:ext cx="1202963" cy="13466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1A242B0-8445-43A6-B669-25C69C49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9" y="177369"/>
            <a:ext cx="2301558" cy="142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8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8453D1E5-0EFE-46C6-A044-DC3E7A01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9" t="22290" r="22224" b="69847"/>
          <a:stretch>
            <a:fillRect/>
          </a:stretch>
        </p:blipFill>
        <p:spPr bwMode="auto">
          <a:xfrm>
            <a:off x="135565" y="97411"/>
            <a:ext cx="1885950" cy="35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8149" t="22290" r="22224" b="698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B7D29C0-1E19-4A1A-B2FD-4C1931B8740B}"/>
              </a:ext>
            </a:extLst>
          </p:cNvPr>
          <p:cNvSpPr/>
          <p:nvPr/>
        </p:nvSpPr>
        <p:spPr>
          <a:xfrm>
            <a:off x="1964811" y="177369"/>
            <a:ext cx="849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fa cultura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C05A2F2-5DE4-41FB-B91D-39E7985A41E1}"/>
              </a:ext>
            </a:extLst>
          </p:cNvPr>
          <p:cNvSpPr/>
          <p:nvPr/>
        </p:nvSpPr>
        <p:spPr>
          <a:xfrm>
            <a:off x="4621620" y="1815437"/>
            <a:ext cx="42574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altLang="zh-CN" b="1" dirty="0">
                <a:solidFill>
                  <a:srgbClr val="91BF37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data/periodo</a:t>
            </a:r>
          </a:p>
          <a:p>
            <a:pPr algn="r"/>
            <a:r>
              <a:rPr lang="it-IT" altLang="zh-CN" b="1" dirty="0">
                <a:solidFill>
                  <a:srgbClr val="048192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numero di classi e/o partecipanti</a:t>
            </a:r>
          </a:p>
          <a:p>
            <a:pPr algn="r"/>
            <a:r>
              <a:rPr lang="it-IT" altLang="zh-CN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TITOLO</a:t>
            </a:r>
          </a:p>
          <a:p>
            <a:pPr algn="r"/>
            <a:r>
              <a:rPr lang="it-IT" altLang="zh-CN" b="1" dirty="0"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descrizione dell’iniziativa/progetto</a:t>
            </a:r>
          </a:p>
          <a:p>
            <a:pPr algn="r"/>
            <a:r>
              <a:rPr lang="it-IT" altLang="zh-CN" b="1" dirty="0"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</a:r>
          </a:p>
          <a:p>
            <a:pPr algn="r"/>
            <a:endParaRPr lang="it-IT" altLang="zh-CN" b="1" dirty="0">
              <a:solidFill>
                <a:schemeClr val="tx1"/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B640A44-7F0D-4996-B0DA-22EEC81F0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008" y="203659"/>
            <a:ext cx="1520270" cy="140033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61B6799-DC18-4317-9CD3-B39D6231A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278" y="153153"/>
            <a:ext cx="2439038" cy="145084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0BF8D87-2F80-403A-9721-C629E53864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032"/>
          <a:stretch/>
        </p:blipFill>
        <p:spPr>
          <a:xfrm>
            <a:off x="189515" y="485146"/>
            <a:ext cx="1868081" cy="265814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82E8DE1-2071-44F0-AC18-3F19ED702A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49" r="9984"/>
          <a:stretch/>
        </p:blipFill>
        <p:spPr>
          <a:xfrm rot="5400000">
            <a:off x="2004845" y="1520336"/>
            <a:ext cx="1686849" cy="155241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FCC48DA-63F6-4721-8BCF-DA6ACBD04F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17"/>
          <a:stretch/>
        </p:blipFill>
        <p:spPr>
          <a:xfrm>
            <a:off x="189515" y="3177407"/>
            <a:ext cx="3422986" cy="1788724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9047A690-DE5F-4D0F-9F03-1CA15B8A033E}"/>
              </a:ext>
            </a:extLst>
          </p:cNvPr>
          <p:cNvSpPr/>
          <p:nvPr/>
        </p:nvSpPr>
        <p:spPr>
          <a:xfrm rot="19522207">
            <a:off x="496696" y="3087054"/>
            <a:ext cx="30444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7200" b="1" dirty="0">
                <a:solidFill>
                  <a:schemeClr val="bg1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ESEMPI</a:t>
            </a:r>
            <a:endParaRPr lang="it-IT" sz="7200" dirty="0">
              <a:solidFill>
                <a:schemeClr val="bg1"/>
              </a:solidFill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7842B48-09FB-4F8D-B594-56000D7484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9547" y="485146"/>
            <a:ext cx="2177654" cy="93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C6F164F-4F52-41E2-BBC9-4DB3E8395A53}"/>
              </a:ext>
            </a:extLst>
          </p:cNvPr>
          <p:cNvSpPr/>
          <p:nvPr/>
        </p:nvSpPr>
        <p:spPr>
          <a:xfrm>
            <a:off x="787951" y="1928197"/>
            <a:ext cx="75680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DUPLICARE LE PRECEDENTI SLIDES A PIACERE PER DOCUMENTARE TUTTE LE INIZIATIVE </a:t>
            </a:r>
          </a:p>
          <a:p>
            <a:r>
              <a:rPr lang="it-IT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svolte nell’anno scolastico 2024-25 o a settembre 2025</a:t>
            </a:r>
          </a:p>
          <a:p>
            <a:endParaRPr lang="it-IT" b="1" dirty="0">
              <a:solidFill>
                <a:srgbClr val="0099CC"/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  <a:p>
            <a:r>
              <a:rPr lang="it-IT" b="1" dirty="0">
                <a:solidFill>
                  <a:srgbClr val="0099CC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inserire documentazione grafica/fotografica nel rispetto delle policy per la privacy dell’istituto scolastico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5030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>
            <a:extLst>
              <a:ext uri="{FF2B5EF4-FFF2-40B4-BE49-F238E27FC236}">
                <a16:creationId xmlns:a16="http://schemas.microsoft.com/office/drawing/2014/main" id="{DE83C27E-EED5-47BE-9B27-4783AFA3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2621" r="40742" b="1665"/>
          <a:stretch>
            <a:fillRect/>
          </a:stretch>
        </p:blipFill>
        <p:spPr bwMode="auto">
          <a:xfrm>
            <a:off x="155959" y="765102"/>
            <a:ext cx="1176338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750" t="2621" r="40742" b="16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9267" name="Text Box 3">
            <a:extLst>
              <a:ext uri="{FF2B5EF4-FFF2-40B4-BE49-F238E27FC236}">
                <a16:creationId xmlns:a16="http://schemas.microsoft.com/office/drawing/2014/main" id="{16475FE6-F648-4690-837D-F16760154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77" y="3977878"/>
            <a:ext cx="8151627" cy="84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8291" tIns="34011" rIns="68291" bIns="34011">
            <a:spAutoFit/>
          </a:bodyPr>
          <a:lstStyle>
            <a:lvl1pPr marL="93663" indent="-90488" defTabSz="449263">
              <a:spcBef>
                <a:spcPct val="20000"/>
              </a:spcBef>
              <a:buChar char="•"/>
              <a:tabLst>
                <a:tab pos="93663" algn="l"/>
                <a:tab pos="541338" algn="l"/>
                <a:tab pos="990600" algn="l"/>
                <a:tab pos="1439863" algn="l"/>
                <a:tab pos="1889125" algn="l"/>
                <a:tab pos="2338388" algn="l"/>
                <a:tab pos="2787650" algn="l"/>
                <a:tab pos="3236913" algn="l"/>
                <a:tab pos="3686175" algn="l"/>
                <a:tab pos="4133850" algn="l"/>
                <a:tab pos="4584700" algn="l"/>
                <a:tab pos="5032375" algn="l"/>
                <a:tab pos="5483225" algn="l"/>
                <a:tab pos="5932488" algn="l"/>
                <a:tab pos="6378575" algn="l"/>
                <a:tab pos="6831013" algn="l"/>
                <a:tab pos="7278688" algn="l"/>
                <a:tab pos="7729538" algn="l"/>
                <a:tab pos="8177213" algn="l"/>
                <a:tab pos="8624888" algn="l"/>
                <a:tab pos="90741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93663" algn="l"/>
                <a:tab pos="541338" algn="l"/>
                <a:tab pos="990600" algn="l"/>
                <a:tab pos="1439863" algn="l"/>
                <a:tab pos="1889125" algn="l"/>
                <a:tab pos="2338388" algn="l"/>
                <a:tab pos="2787650" algn="l"/>
                <a:tab pos="3236913" algn="l"/>
                <a:tab pos="3686175" algn="l"/>
                <a:tab pos="4133850" algn="l"/>
                <a:tab pos="4584700" algn="l"/>
                <a:tab pos="5032375" algn="l"/>
                <a:tab pos="5483225" algn="l"/>
                <a:tab pos="5932488" algn="l"/>
                <a:tab pos="6378575" algn="l"/>
                <a:tab pos="6831013" algn="l"/>
                <a:tab pos="7278688" algn="l"/>
                <a:tab pos="7729538" algn="l"/>
                <a:tab pos="8177213" algn="l"/>
                <a:tab pos="8624888" algn="l"/>
                <a:tab pos="90741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93663" algn="l"/>
                <a:tab pos="541338" algn="l"/>
                <a:tab pos="990600" algn="l"/>
                <a:tab pos="1439863" algn="l"/>
                <a:tab pos="1889125" algn="l"/>
                <a:tab pos="2338388" algn="l"/>
                <a:tab pos="2787650" algn="l"/>
                <a:tab pos="3236913" algn="l"/>
                <a:tab pos="3686175" algn="l"/>
                <a:tab pos="4133850" algn="l"/>
                <a:tab pos="4584700" algn="l"/>
                <a:tab pos="5032375" algn="l"/>
                <a:tab pos="5483225" algn="l"/>
                <a:tab pos="5932488" algn="l"/>
                <a:tab pos="6378575" algn="l"/>
                <a:tab pos="6831013" algn="l"/>
                <a:tab pos="7278688" algn="l"/>
                <a:tab pos="7729538" algn="l"/>
                <a:tab pos="8177213" algn="l"/>
                <a:tab pos="8624888" algn="l"/>
                <a:tab pos="90741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93663" algn="l"/>
                <a:tab pos="541338" algn="l"/>
                <a:tab pos="990600" algn="l"/>
                <a:tab pos="1439863" algn="l"/>
                <a:tab pos="1889125" algn="l"/>
                <a:tab pos="2338388" algn="l"/>
                <a:tab pos="2787650" algn="l"/>
                <a:tab pos="3236913" algn="l"/>
                <a:tab pos="3686175" algn="l"/>
                <a:tab pos="4133850" algn="l"/>
                <a:tab pos="4584700" algn="l"/>
                <a:tab pos="5032375" algn="l"/>
                <a:tab pos="5483225" algn="l"/>
                <a:tab pos="5932488" algn="l"/>
                <a:tab pos="6378575" algn="l"/>
                <a:tab pos="6831013" algn="l"/>
                <a:tab pos="7278688" algn="l"/>
                <a:tab pos="7729538" algn="l"/>
                <a:tab pos="8177213" algn="l"/>
                <a:tab pos="8624888" algn="l"/>
                <a:tab pos="9074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93663" algn="l"/>
                <a:tab pos="541338" algn="l"/>
                <a:tab pos="990600" algn="l"/>
                <a:tab pos="1439863" algn="l"/>
                <a:tab pos="1889125" algn="l"/>
                <a:tab pos="2338388" algn="l"/>
                <a:tab pos="2787650" algn="l"/>
                <a:tab pos="3236913" algn="l"/>
                <a:tab pos="3686175" algn="l"/>
                <a:tab pos="4133850" algn="l"/>
                <a:tab pos="4584700" algn="l"/>
                <a:tab pos="5032375" algn="l"/>
                <a:tab pos="5483225" algn="l"/>
                <a:tab pos="5932488" algn="l"/>
                <a:tab pos="6378575" algn="l"/>
                <a:tab pos="6831013" algn="l"/>
                <a:tab pos="7278688" algn="l"/>
                <a:tab pos="7729538" algn="l"/>
                <a:tab pos="8177213" algn="l"/>
                <a:tab pos="8624888" algn="l"/>
                <a:tab pos="9074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3663" algn="l"/>
                <a:tab pos="541338" algn="l"/>
                <a:tab pos="990600" algn="l"/>
                <a:tab pos="1439863" algn="l"/>
                <a:tab pos="1889125" algn="l"/>
                <a:tab pos="2338388" algn="l"/>
                <a:tab pos="2787650" algn="l"/>
                <a:tab pos="3236913" algn="l"/>
                <a:tab pos="3686175" algn="l"/>
                <a:tab pos="4133850" algn="l"/>
                <a:tab pos="4584700" algn="l"/>
                <a:tab pos="5032375" algn="l"/>
                <a:tab pos="5483225" algn="l"/>
                <a:tab pos="5932488" algn="l"/>
                <a:tab pos="6378575" algn="l"/>
                <a:tab pos="6831013" algn="l"/>
                <a:tab pos="7278688" algn="l"/>
                <a:tab pos="7729538" algn="l"/>
                <a:tab pos="8177213" algn="l"/>
                <a:tab pos="8624888" algn="l"/>
                <a:tab pos="9074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3663" algn="l"/>
                <a:tab pos="541338" algn="l"/>
                <a:tab pos="990600" algn="l"/>
                <a:tab pos="1439863" algn="l"/>
                <a:tab pos="1889125" algn="l"/>
                <a:tab pos="2338388" algn="l"/>
                <a:tab pos="2787650" algn="l"/>
                <a:tab pos="3236913" algn="l"/>
                <a:tab pos="3686175" algn="l"/>
                <a:tab pos="4133850" algn="l"/>
                <a:tab pos="4584700" algn="l"/>
                <a:tab pos="5032375" algn="l"/>
                <a:tab pos="5483225" algn="l"/>
                <a:tab pos="5932488" algn="l"/>
                <a:tab pos="6378575" algn="l"/>
                <a:tab pos="6831013" algn="l"/>
                <a:tab pos="7278688" algn="l"/>
                <a:tab pos="7729538" algn="l"/>
                <a:tab pos="8177213" algn="l"/>
                <a:tab pos="8624888" algn="l"/>
                <a:tab pos="9074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3663" algn="l"/>
                <a:tab pos="541338" algn="l"/>
                <a:tab pos="990600" algn="l"/>
                <a:tab pos="1439863" algn="l"/>
                <a:tab pos="1889125" algn="l"/>
                <a:tab pos="2338388" algn="l"/>
                <a:tab pos="2787650" algn="l"/>
                <a:tab pos="3236913" algn="l"/>
                <a:tab pos="3686175" algn="l"/>
                <a:tab pos="4133850" algn="l"/>
                <a:tab pos="4584700" algn="l"/>
                <a:tab pos="5032375" algn="l"/>
                <a:tab pos="5483225" algn="l"/>
                <a:tab pos="5932488" algn="l"/>
                <a:tab pos="6378575" algn="l"/>
                <a:tab pos="6831013" algn="l"/>
                <a:tab pos="7278688" algn="l"/>
                <a:tab pos="7729538" algn="l"/>
                <a:tab pos="8177213" algn="l"/>
                <a:tab pos="8624888" algn="l"/>
                <a:tab pos="9074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3663" algn="l"/>
                <a:tab pos="541338" algn="l"/>
                <a:tab pos="990600" algn="l"/>
                <a:tab pos="1439863" algn="l"/>
                <a:tab pos="1889125" algn="l"/>
                <a:tab pos="2338388" algn="l"/>
                <a:tab pos="2787650" algn="l"/>
                <a:tab pos="3236913" algn="l"/>
                <a:tab pos="3686175" algn="l"/>
                <a:tab pos="4133850" algn="l"/>
                <a:tab pos="4584700" algn="l"/>
                <a:tab pos="5032375" algn="l"/>
                <a:tab pos="5483225" algn="l"/>
                <a:tab pos="5932488" algn="l"/>
                <a:tab pos="6378575" algn="l"/>
                <a:tab pos="6831013" algn="l"/>
                <a:tab pos="7278688" algn="l"/>
                <a:tab pos="7729538" algn="l"/>
                <a:tab pos="8177213" algn="l"/>
                <a:tab pos="8624888" algn="l"/>
                <a:tab pos="9074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ts val="1500"/>
              </a:spcBef>
              <a:buNone/>
            </a:pPr>
            <a:r>
              <a:rPr lang="it-IT" altLang="it-IT" sz="1800" b="1" dirty="0">
                <a:solidFill>
                  <a:srgbClr val="0099CC"/>
                </a:solidFill>
                <a:ea typeface="SimSun" panose="02010600030101010101" pitchFamily="2" charset="-122"/>
              </a:rPr>
              <a:t>PROTOCOLLO ATTIVITA’ FISICA E MOBILITA’ SOSTENIBILE a scuola</a:t>
            </a:r>
          </a:p>
          <a:p>
            <a:pPr algn="ctr">
              <a:spcBef>
                <a:spcPts val="656"/>
              </a:spcBef>
              <a:buNone/>
            </a:pPr>
            <a:r>
              <a:rPr lang="it-IT" altLang="it-IT" sz="1050" dirty="0">
                <a:solidFill>
                  <a:srgbClr val="000000"/>
                </a:solidFill>
                <a:ea typeface="SimSun" panose="02010600030101010101" pitchFamily="2" charset="-122"/>
              </a:rPr>
              <a:t>fra azienda AUSL di Piacenza, Comune di Piacenza, IX Ufficio Scolastico Territoriale e FIMP Piacenza</a:t>
            </a:r>
          </a:p>
          <a:p>
            <a:pPr algn="r">
              <a:spcBef>
                <a:spcPts val="656"/>
              </a:spcBef>
              <a:buNone/>
            </a:pPr>
            <a:endParaRPr lang="it-IT" altLang="it-IT" sz="105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pic>
        <p:nvPicPr>
          <p:cNvPr id="139268" name="Picture 4">
            <a:extLst>
              <a:ext uri="{FF2B5EF4-FFF2-40B4-BE49-F238E27FC236}">
                <a16:creationId xmlns:a16="http://schemas.microsoft.com/office/drawing/2014/main" id="{13D09214-D121-45AA-BFE6-814C226FE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83"/>
          <a:stretch>
            <a:fillRect/>
          </a:stretch>
        </p:blipFill>
        <p:spPr bwMode="auto">
          <a:xfrm>
            <a:off x="6013072" y="3676651"/>
            <a:ext cx="1314450" cy="35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74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9269" name="Rectangle 5">
            <a:extLst>
              <a:ext uri="{FF2B5EF4-FFF2-40B4-BE49-F238E27FC236}">
                <a16:creationId xmlns:a16="http://schemas.microsoft.com/office/drawing/2014/main" id="{8E2D5891-D3F7-4C66-B928-C7EFA6E7C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359" y="886546"/>
            <a:ext cx="200025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it-IT" altLang="it-IT" sz="1050"/>
          </a:p>
        </p:txBody>
      </p:sp>
      <p:sp>
        <p:nvSpPr>
          <p:cNvPr id="139270" name="Rectangle 6">
            <a:extLst>
              <a:ext uri="{FF2B5EF4-FFF2-40B4-BE49-F238E27FC236}">
                <a16:creationId xmlns:a16="http://schemas.microsoft.com/office/drawing/2014/main" id="{BF5206C4-E35F-437D-970E-5D6B171F1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944" y="2346723"/>
            <a:ext cx="6858000" cy="34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it-IT" altLang="it-IT" sz="1050"/>
          </a:p>
        </p:txBody>
      </p:sp>
      <p:pic>
        <p:nvPicPr>
          <p:cNvPr id="139271" name="Picture 7">
            <a:extLst>
              <a:ext uri="{FF2B5EF4-FFF2-40B4-BE49-F238E27FC236}">
                <a16:creationId xmlns:a16="http://schemas.microsoft.com/office/drawing/2014/main" id="{A4340C23-4A34-4D7E-888F-7273D88C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79" y="4674394"/>
            <a:ext cx="12001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272" name="Picture 8">
            <a:extLst>
              <a:ext uri="{FF2B5EF4-FFF2-40B4-BE49-F238E27FC236}">
                <a16:creationId xmlns:a16="http://schemas.microsoft.com/office/drawing/2014/main" id="{D07CC691-E047-4B03-89DD-C263E9C68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29" y="4674394"/>
            <a:ext cx="1543050" cy="31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273" name="Picture 9">
            <a:extLst>
              <a:ext uri="{FF2B5EF4-FFF2-40B4-BE49-F238E27FC236}">
                <a16:creationId xmlns:a16="http://schemas.microsoft.com/office/drawing/2014/main" id="{DBA540F9-E36D-4720-B591-0EBF96E1F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79" y="4617244"/>
            <a:ext cx="514350" cy="46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274" name="Picture 10">
            <a:extLst>
              <a:ext uri="{FF2B5EF4-FFF2-40B4-BE49-F238E27FC236}">
                <a16:creationId xmlns:a16="http://schemas.microsoft.com/office/drawing/2014/main" id="{762A28B4-5DA2-4E2B-8A9E-14E105C8A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79" y="4617244"/>
            <a:ext cx="16002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9278" name="Rectangle 14">
            <a:extLst>
              <a:ext uri="{FF2B5EF4-FFF2-40B4-BE49-F238E27FC236}">
                <a16:creationId xmlns:a16="http://schemas.microsoft.com/office/drawing/2014/main" id="{63AB2B12-B2B6-4957-B27A-35420AFCC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43250"/>
            <a:ext cx="342900" cy="114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it-IT" altLang="it-IT" sz="1050"/>
          </a:p>
        </p:txBody>
      </p:sp>
      <p:sp>
        <p:nvSpPr>
          <p:cNvPr id="139279" name="Rectangle 15">
            <a:extLst>
              <a:ext uri="{FF2B5EF4-FFF2-40B4-BE49-F238E27FC236}">
                <a16:creationId xmlns:a16="http://schemas.microsoft.com/office/drawing/2014/main" id="{BAD8EF57-3714-4BA1-92CB-5280D66A3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297" y="3536241"/>
            <a:ext cx="6452177" cy="4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482" tIns="35090" rIns="67482" bIns="3509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200" b="1" dirty="0">
              <a:solidFill>
                <a:srgbClr val="0099CC"/>
              </a:solidFill>
              <a:ea typeface="SimSun" panose="02010600030101010101" pitchFamily="2" charset="-122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000000"/>
                </a:solidFill>
                <a:ea typeface="SimSun" panose="02010600030101010101" pitchFamily="2" charset="-122"/>
              </a:rPr>
              <a:t>report sviluppato nell’ambito delle attività promosse dal CEAS                                per il</a:t>
            </a:r>
          </a:p>
        </p:txBody>
      </p:sp>
      <p:sp>
        <p:nvSpPr>
          <p:cNvPr id="139280" name="Rectangle 16">
            <a:extLst>
              <a:ext uri="{FF2B5EF4-FFF2-40B4-BE49-F238E27FC236}">
                <a16:creationId xmlns:a16="http://schemas.microsoft.com/office/drawing/2014/main" id="{4E1279DC-D986-43F0-8AB3-DB2CB58FE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1771509"/>
            <a:ext cx="4026771" cy="62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482" tIns="35090" rIns="67482" bIns="3509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3438" algn="l"/>
                <a:tab pos="7632700" algn="l"/>
                <a:tab pos="8081963" algn="l"/>
                <a:tab pos="8534400" algn="l"/>
                <a:tab pos="89804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000000"/>
                </a:solidFill>
                <a:ea typeface="SimSun" panose="02010600030101010101" pitchFamily="2" charset="-122"/>
              </a:rPr>
              <a:t>presentazione a cura di ………….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 err="1">
                <a:solidFill>
                  <a:srgbClr val="000000"/>
                </a:solidFill>
                <a:ea typeface="SimSun" panose="02010600030101010101" pitchFamily="2" charset="-122"/>
              </a:rPr>
              <a:t>mobility</a:t>
            </a:r>
            <a:r>
              <a:rPr lang="it-IT" altLang="it-IT" sz="1200" b="1" dirty="0">
                <a:solidFill>
                  <a:srgbClr val="000000"/>
                </a:solidFill>
                <a:ea typeface="SimSun" panose="02010600030101010101" pitchFamily="2" charset="-122"/>
              </a:rPr>
              <a:t> manager/ insegnante referente per la scuola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000000"/>
                </a:solidFill>
                <a:ea typeface="SimSun" panose="02010600030101010101" pitchFamily="2" charset="-122"/>
              </a:rPr>
              <a:t>…………………………………………………………………</a:t>
            </a:r>
          </a:p>
        </p:txBody>
      </p:sp>
      <p:pic>
        <p:nvPicPr>
          <p:cNvPr id="139281" name="Picture 17">
            <a:extLst>
              <a:ext uri="{FF2B5EF4-FFF2-40B4-BE49-F238E27FC236}">
                <a16:creationId xmlns:a16="http://schemas.microsoft.com/office/drawing/2014/main" id="{2FB22111-1DDF-475F-AD93-38E7453B9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7042" r="12167" b="12111"/>
          <a:stretch>
            <a:fillRect/>
          </a:stretch>
        </p:blipFill>
        <p:spPr bwMode="auto">
          <a:xfrm>
            <a:off x="1519237" y="115159"/>
            <a:ext cx="1647825" cy="218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474" t="7042" r="12167" b="121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276" name="Picture 12">
            <a:extLst>
              <a:ext uri="{FF2B5EF4-FFF2-40B4-BE49-F238E27FC236}">
                <a16:creationId xmlns:a16="http://schemas.microsoft.com/office/drawing/2014/main" id="{1230A126-6015-4670-8E33-127298132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9" t="22290" r="22224" b="69847"/>
          <a:stretch>
            <a:fillRect/>
          </a:stretch>
        </p:blipFill>
        <p:spPr bwMode="auto">
          <a:xfrm>
            <a:off x="127384" y="145751"/>
            <a:ext cx="1885950" cy="35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8149" t="22290" r="22224" b="698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228</Words>
  <Application>Microsoft Office PowerPoint</Application>
  <PresentationFormat>Presentazione su schermo (16:9)</PresentationFormat>
  <Paragraphs>55</Paragraphs>
  <Slides>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Microsoft YaHei</vt:lpstr>
      <vt:lpstr>SimSun</vt:lpstr>
      <vt:lpstr>Arial</vt:lpstr>
      <vt:lpstr>Arial Narrow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Bonomini</dc:creator>
  <cp:lastModifiedBy>Alessandra Bonomini</cp:lastModifiedBy>
  <cp:revision>23</cp:revision>
  <dcterms:modified xsi:type="dcterms:W3CDTF">2025-07-22T11:38:36Z</dcterms:modified>
</cp:coreProperties>
</file>